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5" r:id="rId5"/>
    <p:sldId id="257" r:id="rId6"/>
    <p:sldId id="258" r:id="rId7"/>
    <p:sldId id="263" r:id="rId8"/>
    <p:sldId id="259" r:id="rId9"/>
    <p:sldId id="269" r:id="rId10"/>
    <p:sldId id="272" r:id="rId11"/>
    <p:sldId id="273" r:id="rId12"/>
    <p:sldId id="274" r:id="rId13"/>
    <p:sldId id="267" r:id="rId14"/>
    <p:sldId id="268" r:id="rId15"/>
    <p:sldId id="271" r:id="rId16"/>
    <p:sldId id="279" r:id="rId17"/>
    <p:sldId id="275" r:id="rId18"/>
    <p:sldId id="276" r:id="rId19"/>
    <p:sldId id="277" r:id="rId20"/>
    <p:sldId id="270" r:id="rId21"/>
    <p:sldId id="27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2D657-83E7-4DAA-83B4-F2F23386F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83BA4A-FFF9-4512-A006-F6DD02EF3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56EA5E-CDCF-4AAD-983A-C1A64B4B4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C0B9A6-0BC8-4E6C-9176-ABA46DFC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07CC34-ED1B-4777-85AB-515EE729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0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C1853-EB6F-4F3A-BAC7-4EE91752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3B5FCB-8F69-4717-B16E-F51993144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DE3EBB-E4F2-4FD6-B676-33DA1C64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983AE2-831C-4068-A2F5-EB4847D5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AD6485-1D5D-4FA2-BB42-4004168D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64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D86495-536F-467A-9B11-468D2D0F58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F39207-F3F0-4265-A7C0-4245040A5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8AFCE9-12A6-413D-8D22-D36AE83E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9FC899-9A5E-4285-80C6-727F430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C9F592-A26A-4571-948A-C5EFF79A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39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3B1E4-C639-4207-B74D-EC10380F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2E0275-4205-48F9-A73D-04282E0A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C545F5-19A0-42B4-9292-EB9BBCD8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ABE298-8959-45FF-8670-CF18BF8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93BF9-D380-41F3-BC5F-0CF5022B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81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DF27D-D4AE-4903-AE15-ACD8C251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2FC716-D10B-47B2-9855-10655C11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8D81A2-9D88-449B-B4F1-78E1D9B5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362809-2BDB-4437-93B8-A5C759C6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6CF393-5AC8-4AB0-8F55-E3A42E3D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39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08DF7-FB8C-4F69-8846-41F4F350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86D4F5-9406-4A88-867E-32A286624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C548E9-A7FD-4863-A72F-B8E69C97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B33C6A-6F76-494C-8864-D0273195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F80C06-C115-4755-8978-52B59391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E9DE5-F308-435E-9B9B-03F2867C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3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D1255-2A5A-40E9-8A92-BE2C2C25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6E17E7-4291-4A79-8B4C-36E095879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F8056B-D7A5-44A1-8FE3-68C6B47E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B5C08D-6F79-40D4-A6BB-14557E6D9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4E8672-C8D1-4FFE-BE71-39B4F6655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0E33A8-31F9-4E0E-BA0F-49A33FD7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9890F9-047B-46D1-8D21-57BE6F3F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33AFE9-E607-4DDF-896B-D65D6BD7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D70D2-C853-4076-A29A-861B933A7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618FA7-9C92-4735-9C6B-22F97B8E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8EF6DA-CE02-45C3-BC3F-10FE2CFC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81D46C-BFC0-44CE-8F80-6CE6F64C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22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3D88D63-0F61-485B-83F0-511C9EFF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3813A28-2953-48FF-9722-AE876F76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4E2B59F-26B7-4599-B359-48C50B04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6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FAF32-13EC-47E5-A49F-7AF10826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DF4B0-8616-4BAA-90C5-C9FD81F0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2597F9-3196-494C-AD37-BE1DD8FB1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7DE7DB-33D2-4557-B58C-A1B0420D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AB8494-1B30-4F8B-B7A8-6489116C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1373C0-AB7E-4BDF-9AA0-0432A346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7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A6073-4E2A-41F6-BAB3-95015E55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B1C0B8-09E2-4474-91D5-28C579EE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08510E-03CC-4C1F-812F-48CEE0E74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7A9929-A977-4BAE-B4CC-167849D7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E3EFCD-D092-459F-8E7A-D3C7D7CF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9B8060-6F14-4555-8A40-0258BE5C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08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F5C3EF9-643F-47D7-98E2-CF5EF4AB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51677A-4225-4688-995A-15F750619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07CC1-1EFE-4EF5-833B-D963F0F9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82E2-D5B1-467C-84AD-E555941FBA75}" type="datetimeFigureOut">
              <a:rPr lang="pt-BR" smtClean="0"/>
              <a:t>08/03/2022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C09A12-F2F9-47A9-A550-10A230BAE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E8D76D-672E-45B7-A849-3341876D9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B71D-DC35-4CF2-8343-E87BF4709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9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portaleducacao.guarulhos.sp.gov.br/siseduc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hyperlink" Target="http://portaleducacao.guarulhos.sp.gov.br/wp_site/saberesemcasa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ortaleducacao.guarulhos.sp.gov.br/siseduc/portal/exibir/arquivo/10038/inlin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educacao.guarulhos.sp.gov.br/siseduc/portal/exibir/arquivo/10025/inline/" TargetMode="Externa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X8n-rYo_W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4401CED-A33F-458D-BB43-B3849365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8" y="954157"/>
            <a:ext cx="10515600" cy="5075581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1º ENCONTRO DE PROFESSORES COORDENADORES </a:t>
            </a:r>
            <a:br>
              <a:rPr lang="pt-BR" b="1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MARÇO/2022</a:t>
            </a:r>
          </a:p>
        </p:txBody>
      </p:sp>
    </p:spTree>
    <p:extLst>
      <p:ext uri="{BB962C8B-B14F-4D97-AF65-F5344CB8AC3E}">
        <p14:creationId xmlns:p14="http://schemas.microsoft.com/office/powerpoint/2010/main" val="16517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3FE9FAC-1A75-4512-A141-E35A790A3567}"/>
              </a:ext>
            </a:extLst>
          </p:cNvPr>
          <p:cNvSpPr/>
          <p:nvPr/>
        </p:nvSpPr>
        <p:spPr>
          <a:xfrm>
            <a:off x="1389823" y="5779579"/>
            <a:ext cx="545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rial Rounded MT Bold" panose="020F0704030504030204" pitchFamily="34" charset="0"/>
              </a:rPr>
              <a:t>Portal SE Informe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F8F545-52EF-4FA0-9DF8-4059038BDBB8}"/>
              </a:ext>
            </a:extLst>
          </p:cNvPr>
          <p:cNvSpPr txBox="1"/>
          <p:nvPr/>
        </p:nvSpPr>
        <p:spPr>
          <a:xfrm>
            <a:off x="3684933" y="1672867"/>
            <a:ext cx="8097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200" u="sng" dirty="0">
                <a:latin typeface="Arial Rounded MT Bold" panose="020F0704030504030204" pitchFamily="34" charset="0"/>
              </a:rPr>
              <a:t>Publicações e Documentos: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Memorandos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Leis, decretos e portarias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Publicações para estudos</a:t>
            </a:r>
          </a:p>
          <a:p>
            <a:endParaRPr lang="pt-BR" sz="2200" u="sng" dirty="0">
              <a:latin typeface="Arial Rounded MT Bold" panose="020F07040305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200" u="sng" dirty="0">
                <a:latin typeface="Arial Rounded MT Bold" panose="020F0704030504030204" pitchFamily="34" charset="0"/>
              </a:rPr>
              <a:t>Sistemas: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Avalia Mais;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Educa Mais;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>
                <a:latin typeface="Arial Rounded MT Bold" panose="020F0704030504030204" pitchFamily="34" charset="0"/>
              </a:rPr>
              <a:t>Menina dos Olhos.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>
              <a:latin typeface="Arial Rounded MT Bold" panose="020F0704030504030204" pitchFamily="34" charset="0"/>
            </a:endParaRPr>
          </a:p>
          <a:p>
            <a:r>
              <a:rPr lang="pt-BR" sz="2200" dirty="0">
                <a:latin typeface="Arial Rounded MT Bold" panose="020F0704030504030204" pitchFamily="34" charset="0"/>
                <a:hlinkClick r:id="rId2"/>
              </a:rPr>
              <a:t>https://portaleducacao.guarulhos.sp.gov.br/siseduc/</a:t>
            </a:r>
            <a:endParaRPr lang="pt-BR" sz="2200" dirty="0">
              <a:latin typeface="Arial Rounded MT Bold" panose="020F0704030504030204" pitchFamily="34" charset="0"/>
            </a:endParaRP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5A3CEC-B11A-462E-86E8-FC43BE97809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0" y="0"/>
            <a:ext cx="12192000" cy="13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F388189-0EDF-4F35-823F-D817F5E0840F}"/>
              </a:ext>
            </a:extLst>
          </p:cNvPr>
          <p:cNvSpPr/>
          <p:nvPr/>
        </p:nvSpPr>
        <p:spPr>
          <a:xfrm>
            <a:off x="3665055" y="6043922"/>
            <a:ext cx="545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rial Rounded MT Bold" panose="020F0704030504030204" pitchFamily="34" charset="0"/>
              </a:rPr>
              <a:t>Portal SE Informe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9D62761-F459-48B8-B813-3EE0D192FE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/>
          <a:stretch/>
        </p:blipFill>
        <p:spPr>
          <a:xfrm>
            <a:off x="360386" y="3254191"/>
            <a:ext cx="1558830" cy="2476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111BD69-E96E-4CF6-8D52-B63A984E4F6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-1"/>
          <a:stretch/>
        </p:blipFill>
        <p:spPr>
          <a:xfrm>
            <a:off x="1919216" y="3252290"/>
            <a:ext cx="1860076" cy="28956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655AD74-2AB1-470D-8926-17463DD4E7D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"/>
          <a:stretch/>
        </p:blipFill>
        <p:spPr bwMode="auto">
          <a:xfrm>
            <a:off x="3794898" y="3215789"/>
            <a:ext cx="1838325" cy="2495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10F6CB4C-04AD-4FA5-8CEC-4C116A5E601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r="13083"/>
          <a:stretch/>
        </p:blipFill>
        <p:spPr bwMode="auto">
          <a:xfrm>
            <a:off x="5642748" y="3215789"/>
            <a:ext cx="1657809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BDD16F4-C141-4450-9E63-758DDB5C877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4"/>
          <a:stretch/>
        </p:blipFill>
        <p:spPr>
          <a:xfrm>
            <a:off x="0" y="1"/>
            <a:ext cx="12192000" cy="326181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E4B102-27B3-4E5A-924D-95B0F19C0F8A}"/>
              </a:ext>
            </a:extLst>
          </p:cNvPr>
          <p:cNvSpPr txBox="1"/>
          <p:nvPr/>
        </p:nvSpPr>
        <p:spPr>
          <a:xfrm>
            <a:off x="5617903" y="2181803"/>
            <a:ext cx="6616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7"/>
              </a:rPr>
              <a:t>http://portaleducacao.guarulhos.sp.gov.br/wp_site/saberesemcasa/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90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3FE9FAC-1A75-4512-A141-E35A790A3567}"/>
              </a:ext>
            </a:extLst>
          </p:cNvPr>
          <p:cNvSpPr/>
          <p:nvPr/>
        </p:nvSpPr>
        <p:spPr>
          <a:xfrm>
            <a:off x="3234163" y="120682"/>
            <a:ext cx="545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rial Rounded MT Bold" panose="020F0704030504030204" pitchFamily="34" charset="0"/>
              </a:rPr>
              <a:t>Portal SE Informe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E6B2E1-D79A-4E8F-8759-B89DBF8FCA5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4075" b="3320"/>
          <a:stretch/>
        </p:blipFill>
        <p:spPr bwMode="auto">
          <a:xfrm rot="20700968">
            <a:off x="1419686" y="1534343"/>
            <a:ext cx="3371367" cy="317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93A08C2-88E6-4E9E-B509-54BB2B8715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010">
            <a:off x="8108917" y="522766"/>
            <a:ext cx="2944811" cy="403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EEAB12E-748B-4196-B3FA-6D246B248BFD}"/>
              </a:ext>
            </a:extLst>
          </p:cNvPr>
          <p:cNvSpPr txBox="1"/>
          <p:nvPr/>
        </p:nvSpPr>
        <p:spPr>
          <a:xfrm>
            <a:off x="5964111" y="5148904"/>
            <a:ext cx="458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Arial Rounded MT Bold" panose="020F0704030504030204" pitchFamily="34" charset="0"/>
              </a:rPr>
              <a:t>Podcast Vozes da Rede na página inicial do Portal SE Informe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50BAD94-51ED-491F-BEBB-DBE3F6B9E2F2}"/>
              </a:ext>
            </a:extLst>
          </p:cNvPr>
          <p:cNvSpPr/>
          <p:nvPr/>
        </p:nvSpPr>
        <p:spPr>
          <a:xfrm>
            <a:off x="1733573" y="5577797"/>
            <a:ext cx="4439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 Rounded MT Bold" panose="020F0704030504030204" pitchFamily="34" charset="0"/>
              </a:rPr>
              <a:t>Podcast  Era uma Vez: “Dá um Play” nas Atividades Extras do Saberes em Casa!</a:t>
            </a:r>
          </a:p>
        </p:txBody>
      </p:sp>
    </p:spTree>
    <p:extLst>
      <p:ext uri="{BB962C8B-B14F-4D97-AF65-F5344CB8AC3E}">
        <p14:creationId xmlns:p14="http://schemas.microsoft.com/office/powerpoint/2010/main" val="195653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998D3-EE61-4F1D-845A-BA0A04E536DF}"/>
              </a:ext>
            </a:extLst>
          </p:cNvPr>
          <p:cNvSpPr txBox="1"/>
          <p:nvPr/>
        </p:nvSpPr>
        <p:spPr>
          <a:xfrm>
            <a:off x="5643375" y="2706086"/>
            <a:ext cx="56157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Revista de Formação Permanente</a:t>
            </a:r>
          </a:p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1º semestre</a:t>
            </a:r>
          </a:p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2022</a:t>
            </a:r>
            <a:endParaRPr lang="pt-BR" sz="4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280235-B141-4681-AD03-A48F55EE89D0}"/>
              </a:ext>
            </a:extLst>
          </p:cNvPr>
          <p:cNvSpPr/>
          <p:nvPr/>
        </p:nvSpPr>
        <p:spPr>
          <a:xfrm>
            <a:off x="5990189" y="723577"/>
            <a:ext cx="5459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latin typeface="Arial Rounded MT Bold" panose="020F0704030504030204" pitchFamily="34" charset="0"/>
              </a:rPr>
              <a:t>Portal SE Informe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209287-342E-4F7F-B0B1-B60379C58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20541953">
            <a:off x="1461882" y="758076"/>
            <a:ext cx="3794760" cy="534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75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998D3-EE61-4F1D-845A-BA0A04E536DF}"/>
              </a:ext>
            </a:extLst>
          </p:cNvPr>
          <p:cNvSpPr txBox="1"/>
          <p:nvPr/>
        </p:nvSpPr>
        <p:spPr>
          <a:xfrm>
            <a:off x="4560223" y="1347689"/>
            <a:ext cx="716795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Arial Rounded MT Bold" panose="020F0704030504030204" pitchFamily="34" charset="0"/>
              </a:rPr>
              <a:t>Programa Saberes em Casa</a:t>
            </a:r>
          </a:p>
          <a:p>
            <a:pPr algn="ctr"/>
            <a:endParaRPr lang="pt-BR" sz="36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3400" dirty="0">
                <a:latin typeface="Arial Rounded MT Bold" panose="020F0704030504030204" pitchFamily="34" charset="0"/>
                <a:hlinkClick r:id="rId2"/>
              </a:rPr>
              <a:t>https://portaleducacao.guarulhos.sp.gov.br/siseduc/portal/exibir/arquivo/10038/inline/</a:t>
            </a:r>
            <a:endParaRPr lang="pt-BR" sz="3400" dirty="0">
              <a:latin typeface="Arial Rounded MT Bold" panose="020F0704030504030204" pitchFamily="34" charset="0"/>
            </a:endParaRPr>
          </a:p>
          <a:p>
            <a:pPr algn="ctr"/>
            <a:endParaRPr lang="pt-BR" sz="3600" dirty="0"/>
          </a:p>
          <a:p>
            <a:pPr algn="ctr"/>
            <a:endParaRPr lang="pt-BR" sz="36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6B1680-5C67-4449-8B3C-67B55033BCA6}"/>
              </a:ext>
            </a:extLst>
          </p:cNvPr>
          <p:cNvSpPr/>
          <p:nvPr/>
        </p:nvSpPr>
        <p:spPr>
          <a:xfrm>
            <a:off x="5255548" y="321252"/>
            <a:ext cx="510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Portal SE Informe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47BDFDE-38B1-4CBB-9BD5-B80D2C8199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20362887">
            <a:off x="798918" y="1427979"/>
            <a:ext cx="3547745" cy="4585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7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998D3-EE61-4F1D-845A-BA0A04E536DF}"/>
              </a:ext>
            </a:extLst>
          </p:cNvPr>
          <p:cNvSpPr txBox="1"/>
          <p:nvPr/>
        </p:nvSpPr>
        <p:spPr>
          <a:xfrm>
            <a:off x="5553075" y="337121"/>
            <a:ext cx="3791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Arial Rounded MT Bold" panose="020F0704030504030204" pitchFamily="34" charset="0"/>
              </a:rPr>
              <a:t>Abril Literário</a:t>
            </a:r>
            <a:endParaRPr lang="pt-BR" sz="3600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2EA3444-8031-49B0-80F3-668A8FA09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68213"/>
              </p:ext>
            </p:extLst>
          </p:nvPr>
        </p:nvGraphicFramePr>
        <p:xfrm>
          <a:off x="1990865" y="1042979"/>
          <a:ext cx="9467711" cy="525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441">
                  <a:extLst>
                    <a:ext uri="{9D8B030D-6E8A-4147-A177-3AD203B41FA5}">
                      <a16:colId xmlns:a16="http://schemas.microsoft.com/office/drawing/2014/main" val="2116565350"/>
                    </a:ext>
                  </a:extLst>
                </a:gridCol>
                <a:gridCol w="3214414">
                  <a:extLst>
                    <a:ext uri="{9D8B030D-6E8A-4147-A177-3AD203B41FA5}">
                      <a16:colId xmlns:a16="http://schemas.microsoft.com/office/drawing/2014/main" val="3279640351"/>
                    </a:ext>
                  </a:extLst>
                </a:gridCol>
                <a:gridCol w="2366928">
                  <a:extLst>
                    <a:ext uri="{9D8B030D-6E8A-4147-A177-3AD203B41FA5}">
                      <a16:colId xmlns:a16="http://schemas.microsoft.com/office/drawing/2014/main" val="22807793"/>
                    </a:ext>
                  </a:extLst>
                </a:gridCol>
                <a:gridCol w="2366928">
                  <a:extLst>
                    <a:ext uri="{9D8B030D-6E8A-4147-A177-3AD203B41FA5}">
                      <a16:colId xmlns:a16="http://schemas.microsoft.com/office/drawing/2014/main" val="3955084321"/>
                    </a:ext>
                  </a:extLst>
                </a:gridCol>
              </a:tblGrid>
              <a:tr h="351871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PALESTRANTE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HORÁRIO/LOCAL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PÚBLICO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139116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pt-BR" sz="1600" dirty="0"/>
                        <a:t>06/04/2022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ABERTURA </a:t>
                      </a:r>
                    </a:p>
                    <a:p>
                      <a:r>
                        <a:rPr lang="pt-BR" sz="1600" dirty="0"/>
                        <a:t>EDUCANÇA</a:t>
                      </a:r>
                    </a:p>
                    <a:p>
                      <a:r>
                        <a:rPr lang="pt-BR" sz="1600" dirty="0"/>
                        <a:t>CESAR MAGALHÃES BORGES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08H</a:t>
                      </a:r>
                    </a:p>
                    <a:p>
                      <a:r>
                        <a:rPr lang="pt-BR" sz="1600" dirty="0"/>
                        <a:t>TEATRO ADAMASTOR</a:t>
                      </a:r>
                    </a:p>
                    <a:p>
                      <a:endParaRPr lang="pt-B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(aguardando confirmação)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COORDENADORES</a:t>
                      </a:r>
                    </a:p>
                    <a:p>
                      <a:r>
                        <a:rPr lang="pt-BR" sz="1600" dirty="0"/>
                        <a:t>PEDAGÓGICOS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99602"/>
                  </a:ext>
                </a:extLst>
              </a:tr>
              <a:tr h="670470">
                <a:tc>
                  <a:txBody>
                    <a:bodyPr/>
                    <a:lstStyle/>
                    <a:p>
                      <a:r>
                        <a:rPr lang="pt-BR" sz="1600" dirty="0"/>
                        <a:t>13/04/2022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CESAR MAGALHÃES</a:t>
                      </a:r>
                    </a:p>
                    <a:p>
                      <a:r>
                        <a:rPr lang="pt-BR" sz="1600" dirty="0"/>
                        <a:t>BORGES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18H </a:t>
                      </a:r>
                    </a:p>
                    <a:p>
                      <a:r>
                        <a:rPr lang="pt-BR" sz="1600" dirty="0"/>
                        <a:t>AUDITÓRIO DOEP</a:t>
                      </a:r>
                    </a:p>
                    <a:p>
                      <a:endParaRPr lang="pt-BR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(aguardando confirmação)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COORDENADORES PEDAGÓGICOS DA EJA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92875"/>
                  </a:ext>
                </a:extLst>
              </a:tr>
              <a:tr h="791709">
                <a:tc>
                  <a:txBody>
                    <a:bodyPr/>
                    <a:lstStyle/>
                    <a:p>
                      <a:r>
                        <a:rPr lang="pt-BR" sz="1600" dirty="0"/>
                        <a:t>07/04/2022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EVA FURNARI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11 ÀS 12H</a:t>
                      </a:r>
                    </a:p>
                    <a:p>
                      <a:r>
                        <a:rPr lang="pt-BR" sz="1600" dirty="0"/>
                        <a:t>PORTAL SE </a:t>
                      </a:r>
                    </a:p>
                    <a:p>
                      <a:r>
                        <a:rPr lang="pt-BR" sz="1600" dirty="0"/>
                        <a:t>CANAL 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35180"/>
                  </a:ext>
                </a:extLst>
              </a:tr>
              <a:tr h="791709">
                <a:tc>
                  <a:txBody>
                    <a:bodyPr/>
                    <a:lstStyle/>
                    <a:p>
                      <a:r>
                        <a:rPr lang="pt-BR" sz="1600" dirty="0"/>
                        <a:t>14/04/2022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PEDRO BANDEIRA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11 ÀS 12H</a:t>
                      </a:r>
                    </a:p>
                    <a:p>
                      <a:r>
                        <a:rPr lang="pt-BR" sz="1600" dirty="0"/>
                        <a:t>PORTAL SE </a:t>
                      </a:r>
                    </a:p>
                    <a:p>
                      <a:r>
                        <a:rPr lang="pt-BR" sz="1600" dirty="0"/>
                        <a:t>CANAL 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594535"/>
                  </a:ext>
                </a:extLst>
              </a:tr>
              <a:tr h="1112339">
                <a:tc>
                  <a:txBody>
                    <a:bodyPr/>
                    <a:lstStyle/>
                    <a:p>
                      <a:r>
                        <a:rPr lang="pt-BR" sz="1600" dirty="0"/>
                        <a:t>28/04/2022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BRUNO GROSSI BEGÊ – Autor do livro – As aventuras de Carlos e Ralf no Mundo da Lua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18H</a:t>
                      </a:r>
                    </a:p>
                    <a:p>
                      <a:r>
                        <a:rPr lang="pt-BR" sz="1600" dirty="0"/>
                        <a:t>PORTAL SE </a:t>
                      </a:r>
                    </a:p>
                    <a:p>
                      <a:r>
                        <a:rPr lang="pt-BR" sz="1600" dirty="0"/>
                        <a:t>CANAL 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EJA E FUNDAMENTAL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0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39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4CF02F3F-5F0F-4E54-9111-4164B7042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012">
            <a:off x="1276011" y="846877"/>
            <a:ext cx="3535282" cy="4989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001F5B-09A9-4E9F-AC60-EB06A4FBC619}"/>
              </a:ext>
            </a:extLst>
          </p:cNvPr>
          <p:cNvSpPr txBox="1"/>
          <p:nvPr/>
        </p:nvSpPr>
        <p:spPr>
          <a:xfrm>
            <a:off x="5994399" y="4482053"/>
            <a:ext cx="3288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https://portaleducacao.guarulhos.sp.gov.br/siseduc/portal/exibir/arquivo/10025/inline/</a:t>
            </a:r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85B1BAD-5652-4BC6-93DA-501102DA0FE1}"/>
              </a:ext>
            </a:extLst>
          </p:cNvPr>
          <p:cNvSpPr txBox="1"/>
          <p:nvPr/>
        </p:nvSpPr>
        <p:spPr>
          <a:xfrm>
            <a:off x="5089237" y="127010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PLANEJAMENTO 2022</a:t>
            </a:r>
          </a:p>
          <a:p>
            <a:endParaRPr lang="pt-BR" sz="2800" dirty="0">
              <a:latin typeface="Arial Rounded MT Bold" panose="020F0704030504030204" pitchFamily="34" charset="0"/>
            </a:endParaRPr>
          </a:p>
          <a:p>
            <a:r>
              <a:rPr lang="pt-BR" sz="2800" dirty="0">
                <a:latin typeface="Arial Rounded MT Bold" panose="020F0704030504030204" pitchFamily="34" charset="0"/>
              </a:rPr>
              <a:t>Reflexões para a sistematização das ações nas unidades escolares</a:t>
            </a:r>
          </a:p>
        </p:txBody>
      </p:sp>
    </p:spTree>
    <p:extLst>
      <p:ext uri="{BB962C8B-B14F-4D97-AF65-F5344CB8AC3E}">
        <p14:creationId xmlns:p14="http://schemas.microsoft.com/office/powerpoint/2010/main" val="25701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EA3C75-0035-4C56-AE14-10701ADC8F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07" y="3125301"/>
            <a:ext cx="6229985" cy="33147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F6263DB-A873-44DD-A0C4-FA840F0D107B}"/>
              </a:ext>
            </a:extLst>
          </p:cNvPr>
          <p:cNvSpPr/>
          <p:nvPr/>
        </p:nvSpPr>
        <p:spPr>
          <a:xfrm>
            <a:off x="4615815" y="270213"/>
            <a:ext cx="72618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 Rounded MT Bold" panose="020F0704030504030204" pitchFamily="34" charset="0"/>
              </a:rPr>
              <a:t>Projeto Político-Pedagógico </a:t>
            </a:r>
          </a:p>
          <a:p>
            <a:endParaRPr lang="pt-BR" dirty="0">
              <a:latin typeface="Arial Rounded MT Bold" panose="020F0704030504030204" pitchFamily="34" charset="0"/>
            </a:endParaRPr>
          </a:p>
          <a:p>
            <a:r>
              <a:rPr lang="pt-BR" dirty="0">
                <a:latin typeface="Arial Rounded MT Bold" panose="020F0704030504030204" pitchFamily="34" charset="0"/>
              </a:rPr>
              <a:t>O planejamento escolar, considerando seus múltiplos aspectos, deve estar circunscrito à sistematização do Projeto Político-Pedagógico (PPP) da escola, constituindo um dos instrumentos para a sua realização. O “PPP” é o documento que expressa a identidade e as características da escola como uma unidade de mudança, portanto, todas as iniciativas decorrem de suas orientações.</a:t>
            </a:r>
          </a:p>
        </p:txBody>
      </p:sp>
    </p:spTree>
    <p:extLst>
      <p:ext uri="{BB962C8B-B14F-4D97-AF65-F5344CB8AC3E}">
        <p14:creationId xmlns:p14="http://schemas.microsoft.com/office/powerpoint/2010/main" val="184507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A8FEAD4-ED4B-4B15-87DE-64ED215D5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7" y="3629025"/>
            <a:ext cx="6934835" cy="30956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6948E20-0153-42CD-8FAA-B2C482C5E7E3}"/>
              </a:ext>
            </a:extLst>
          </p:cNvPr>
          <p:cNvSpPr/>
          <p:nvPr/>
        </p:nvSpPr>
        <p:spPr>
          <a:xfrm>
            <a:off x="4581525" y="301526"/>
            <a:ext cx="72866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 Rounded MT Bold" panose="020F0704030504030204" pitchFamily="34" charset="0"/>
              </a:rPr>
              <a:t>Revisão do PPP: primeiros passos 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A revisão e reescrita do Projeto Político-Pedagógico será um movimento realizado em Rede, com previsão de conclusão até o início do ano de 2023. Assim, neste momento de Planejamento, como forma de iniciar a revisão e reescrita do PPP (ou mesmo a escrita inicial para as escolas que ainda não o possuem) e também fundamentar a elaboração do Projeto Anual da Escola para 2022, orienta-se que as escolas reflitam coletivamente sobre as questões iniciais do Marco Referencial, revisitando, avaliando e reescrevendo, se necessário, nesta etapa, o Marco Situacional e o Marco Filosófico do PPP:</a:t>
            </a:r>
          </a:p>
        </p:txBody>
      </p:sp>
    </p:spTree>
    <p:extLst>
      <p:ext uri="{BB962C8B-B14F-4D97-AF65-F5344CB8AC3E}">
        <p14:creationId xmlns:p14="http://schemas.microsoft.com/office/powerpoint/2010/main" val="239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67E93C2-2116-4791-ADE7-A57CFF5F40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5" y="2834640"/>
            <a:ext cx="7515860" cy="36766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038913D-8FCE-4121-874D-02C8BE0114B1}"/>
              </a:ext>
            </a:extLst>
          </p:cNvPr>
          <p:cNvSpPr/>
          <p:nvPr/>
        </p:nvSpPr>
        <p:spPr>
          <a:xfrm>
            <a:off x="4373879" y="437555"/>
            <a:ext cx="73323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 Rounded MT Bold" panose="020F0704030504030204" pitchFamily="34" charset="0"/>
              </a:rPr>
              <a:t>Projeto Anual da Escola - 2022 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Com base no exposto até aqui, como proposição para a sistematização dos objetivos previstos para 2022, solicita-se a elaboração de um Projeto Anual, que permita à escola traçar estratégias que possibilitem o avanço desejado. 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Para a elaboração desse Projeto, é importante que haja a reflexão coletiva e a articulação dos seguintes elementos:</a:t>
            </a:r>
          </a:p>
        </p:txBody>
      </p:sp>
    </p:spTree>
    <p:extLst>
      <p:ext uri="{BB962C8B-B14F-4D97-AF65-F5344CB8AC3E}">
        <p14:creationId xmlns:p14="http://schemas.microsoft.com/office/powerpoint/2010/main" val="34211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9CB6D-D051-43B0-B288-0696D787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774" y="959935"/>
            <a:ext cx="7820025" cy="1325563"/>
          </a:xfrm>
        </p:spPr>
        <p:txBody>
          <a:bodyPr/>
          <a:lstStyle/>
          <a:p>
            <a:r>
              <a:rPr lang="pt-BR" dirty="0">
                <a:latin typeface="Arial Rounded MT Bold" panose="020F0704030504030204" pitchFamily="34" charset="0"/>
              </a:rPr>
              <a:t>OBJETIVO DO ENCONTRO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C111FA-31C1-444E-BB70-D619F0FE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774" y="2531165"/>
            <a:ext cx="7820026" cy="36457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3600" dirty="0">
                <a:latin typeface="Arial Rounded MT Bold" panose="020F0704030504030204" pitchFamily="34" charset="0"/>
              </a:rPr>
              <a:t>Apresentar a proposta de formação dos Professores Coordenadores Pedagógicos em 2022.</a:t>
            </a:r>
          </a:p>
        </p:txBody>
      </p:sp>
    </p:spTree>
    <p:extLst>
      <p:ext uri="{BB962C8B-B14F-4D97-AF65-F5344CB8AC3E}">
        <p14:creationId xmlns:p14="http://schemas.microsoft.com/office/powerpoint/2010/main" val="25728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64998D3-EE61-4F1D-845A-BA0A04E536DF}"/>
              </a:ext>
            </a:extLst>
          </p:cNvPr>
          <p:cNvSpPr txBox="1"/>
          <p:nvPr/>
        </p:nvSpPr>
        <p:spPr>
          <a:xfrm>
            <a:off x="3105150" y="705177"/>
            <a:ext cx="849110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dirty="0">
                <a:latin typeface="Arial Rounded MT Bold" panose="020F0704030504030204" pitchFamily="34" charset="0"/>
              </a:rPr>
              <a:t>Agradecemos a sua presença!</a:t>
            </a:r>
          </a:p>
          <a:p>
            <a:pPr algn="ctr"/>
            <a:endParaRPr lang="pt-BR" sz="3600" dirty="0">
              <a:latin typeface="Arial Rounded MT Bold" panose="020F0704030504030204" pitchFamily="34" charset="0"/>
            </a:endParaRPr>
          </a:p>
          <a:p>
            <a:pPr algn="ctr"/>
            <a:endParaRPr lang="pt-BR" sz="3600" dirty="0">
              <a:latin typeface="Arial Rounded MT Bold" panose="020F0704030504030204" pitchFamily="34" charset="0"/>
            </a:endParaRPr>
          </a:p>
          <a:p>
            <a:pPr algn="ctr"/>
            <a:endParaRPr lang="pt-BR" sz="36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3600" dirty="0">
                <a:latin typeface="Arial Rounded MT Bold" panose="020F0704030504030204" pitchFamily="34" charset="0"/>
              </a:rPr>
              <a:t>Telefone para contato: 2475.7300</a:t>
            </a:r>
          </a:p>
          <a:p>
            <a:pPr algn="ctr"/>
            <a:r>
              <a:rPr lang="pt-BR" sz="4800" dirty="0">
                <a:latin typeface="Arial Rounded MT Bold" panose="020F0704030504030204" pitchFamily="34" charset="0"/>
              </a:rPr>
              <a:t>Divisão de Formação - DOEP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2245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7E05EA8-C9A7-4FEF-AE32-A9771DD53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BD5C3-3E91-4784-B74D-F7E723C8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75" y="762000"/>
            <a:ext cx="7772400" cy="868218"/>
          </a:xfrm>
        </p:spPr>
        <p:txBody>
          <a:bodyPr/>
          <a:lstStyle/>
          <a:p>
            <a:r>
              <a:rPr lang="pt-BR" b="1" dirty="0">
                <a:latin typeface="Arial Rounded MT Bold" panose="020F0704030504030204" pitchFamily="34" charset="0"/>
              </a:rPr>
              <a:t>PAUTA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D494C0-25BE-4FC1-83ED-89305DF13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050" y="1967345"/>
            <a:ext cx="7905750" cy="4128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latin typeface="Arial Rounded MT Bold" panose="020F0704030504030204" pitchFamily="34" charset="0"/>
              </a:rPr>
              <a:t>Abertura: Solange </a:t>
            </a:r>
            <a:r>
              <a:rPr lang="pt-BR" dirty="0" err="1">
                <a:latin typeface="Arial Rounded MT Bold" panose="020F0704030504030204" pitchFamily="34" charset="0"/>
              </a:rPr>
              <a:t>Turgante</a:t>
            </a:r>
            <a:r>
              <a:rPr lang="pt-BR" dirty="0">
                <a:latin typeface="Arial Rounded MT Bold" panose="020F0704030504030204" pitchFamily="34" charset="0"/>
              </a:rPr>
              <a:t> </a:t>
            </a:r>
            <a:r>
              <a:rPr lang="pt-BR" dirty="0" err="1">
                <a:latin typeface="Arial Rounded MT Bold" panose="020F0704030504030204" pitchFamily="34" charset="0"/>
              </a:rPr>
              <a:t>Adamoli</a:t>
            </a:r>
            <a:endParaRPr lang="pt-B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latin typeface="Arial Rounded MT Bold" panose="020F0704030504030204" pitchFamily="34" charset="0"/>
              </a:rPr>
              <a:t>Apresentação Cultural 	</a:t>
            </a:r>
            <a:endParaRPr lang="pt-BR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r>
              <a:rPr lang="pt-BR" dirty="0">
                <a:latin typeface="Arial Rounded MT Bold" panose="020F0704030504030204" pitchFamily="34" charset="0"/>
              </a:rPr>
              <a:t>Subsecretária de Educação - Fábia Aparecida Costa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Supervisão Escolar – Melissa Pires Gomes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Apresentação da proposta de formação dos </a:t>
            </a:r>
            <a:r>
              <a:rPr lang="pt-BR" dirty="0" err="1">
                <a:latin typeface="Arial Rounded MT Bold" panose="020F0704030504030204" pitchFamily="34" charset="0"/>
              </a:rPr>
              <a:t>PCPs</a:t>
            </a:r>
            <a:r>
              <a:rPr lang="pt-BR" dirty="0">
                <a:latin typeface="Arial Rounded MT Bold" panose="020F0704030504030204" pitchFamily="34" charset="0"/>
              </a:rPr>
              <a:t>: Solange Turgante 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Orientações sobre o PPP – Ana Paula Reis </a:t>
            </a:r>
          </a:p>
        </p:txBody>
      </p:sp>
    </p:spTree>
    <p:extLst>
      <p:ext uri="{BB962C8B-B14F-4D97-AF65-F5344CB8AC3E}">
        <p14:creationId xmlns:p14="http://schemas.microsoft.com/office/powerpoint/2010/main" val="38419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D292F209-AD15-4BCE-8AFE-4604B3E72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5621"/>
            <a:ext cx="9144000" cy="43291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4D8823-E492-49A3-90E8-B5DD4B4057F6}"/>
              </a:ext>
            </a:extLst>
          </p:cNvPr>
          <p:cNvSpPr txBox="1"/>
          <p:nvPr/>
        </p:nvSpPr>
        <p:spPr>
          <a:xfrm>
            <a:off x="1524000" y="5551116"/>
            <a:ext cx="898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3"/>
              </a:rPr>
              <a:t>https://www.youtube.com/watch?v=SX8n-rYo_W0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89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1F324-A70F-47FB-A41A-DFD2902B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224" y="1067089"/>
            <a:ext cx="7267575" cy="1325563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 Rounded MT Bold" panose="020F0704030504030204" pitchFamily="34" charset="0"/>
              </a:rPr>
              <a:t>PROPOSTA DE FORMAÇÃO PARA PCPS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0125E-1D48-48F9-9F50-11C9FDD6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974" y="2244435"/>
            <a:ext cx="8124825" cy="3932527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sz="3200" dirty="0">
                <a:latin typeface="Arial Rounded MT Bold" panose="020F0704030504030204" pitchFamily="34" charset="0"/>
              </a:rPr>
              <a:t>   OBJETIVO GERAL:</a:t>
            </a:r>
          </a:p>
          <a:p>
            <a:endParaRPr lang="pt-BR" dirty="0">
              <a:latin typeface="Arial Rounded MT Bold" panose="020F0704030504030204" pitchFamily="34" charset="0"/>
            </a:endParaRP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Construir a partir do tema “QSN em prática: os sujeitos e suas múltiplas realidades”, espaço de diálogo e reflexão sobre o papel do Professor Coordenador Pedagógico, por meio das práticas presentes no cotidiano escolar.</a:t>
            </a:r>
          </a:p>
        </p:txBody>
      </p:sp>
    </p:spTree>
    <p:extLst>
      <p:ext uri="{BB962C8B-B14F-4D97-AF65-F5344CB8AC3E}">
        <p14:creationId xmlns:p14="http://schemas.microsoft.com/office/powerpoint/2010/main" val="38804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1F324-A70F-47FB-A41A-DFD2902B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794327"/>
            <a:ext cx="7658100" cy="896361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 Rounded MT Bold" panose="020F0704030504030204" pitchFamily="34" charset="0"/>
              </a:rPr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0125E-1D48-48F9-9F50-11C9FDD6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25625"/>
            <a:ext cx="80010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Arial Rounded MT Bold" panose="020F0704030504030204" pitchFamily="34" charset="0"/>
              </a:rPr>
              <a:t>1. Subsidiar o fazer pedagógico com estudos teóricos, tomando como referência as demandas e necessidades verificadas pela própria escola;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2. Favorecer a realização do trabalho pedagógico dos Professores-Coordenadores Pedagógicos nas Escolas da Prefeitura de Guarulhos por meio de mediações que possibilitem aos mesmos refletir sobre a sua prática, em consonância com suas atribuições;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3. Auxiliar os Professores-Coordenadores Pedagógicos na articulação das diversas ações formativas, programas e projetos com os </a:t>
            </a:r>
            <a:r>
              <a:rPr lang="pt-BR" dirty="0" err="1">
                <a:latin typeface="Arial Rounded MT Bold" panose="020F0704030504030204" pitchFamily="34" charset="0"/>
              </a:rPr>
              <a:t>PPPs</a:t>
            </a:r>
            <a:r>
              <a:rPr lang="pt-BR" dirty="0">
                <a:latin typeface="Arial Rounded MT Bold" panose="020F0704030504030204" pitchFamily="34" charset="0"/>
              </a:rPr>
              <a:t> e Projetos Anual das escolas (considerando também as Paradas Pedagógicas; Programa LEIA; Educa Mais; dentre outros).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4. Aprofundar as temáticas elencadas na avaliação final de 2021 pelos </a:t>
            </a:r>
            <a:r>
              <a:rPr lang="pt-BR" dirty="0" err="1">
                <a:latin typeface="Arial Rounded MT Bold" panose="020F0704030504030204" pitchFamily="34" charset="0"/>
              </a:rPr>
              <a:t>PCPs</a:t>
            </a:r>
            <a:r>
              <a:rPr lang="pt-BR" dirty="0">
                <a:latin typeface="Arial Rounded MT Bold" panose="020F0704030504030204" pitchFamily="34" charset="0"/>
              </a:rPr>
              <a:t>, tendo como referência o QSN. </a:t>
            </a:r>
          </a:p>
          <a:p>
            <a:pPr algn="just"/>
            <a:r>
              <a:rPr lang="pt-BR" dirty="0">
                <a:latin typeface="Arial Rounded MT Bold" panose="020F0704030504030204" pitchFamily="34" charset="0"/>
              </a:rPr>
              <a:t>5. Ampliar as possibilidades do protagonismo dos </a:t>
            </a:r>
            <a:r>
              <a:rPr lang="pt-BR" dirty="0" err="1">
                <a:latin typeface="Arial Rounded MT Bold" panose="020F0704030504030204" pitchFamily="34" charset="0"/>
              </a:rPr>
              <a:t>PCPs</a:t>
            </a:r>
            <a:r>
              <a:rPr lang="pt-BR" dirty="0">
                <a:latin typeface="Arial Rounded MT Bold" panose="020F0704030504030204" pitchFamily="34" charset="0"/>
              </a:rPr>
              <a:t> na construção do percurso formativo.</a:t>
            </a:r>
          </a:p>
        </p:txBody>
      </p:sp>
    </p:spTree>
    <p:extLst>
      <p:ext uri="{BB962C8B-B14F-4D97-AF65-F5344CB8AC3E}">
        <p14:creationId xmlns:p14="http://schemas.microsoft.com/office/powerpoint/2010/main" val="14391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6EFF3-0DB9-4AD9-A7CF-9954D628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324" y="523876"/>
            <a:ext cx="7362826" cy="1812924"/>
          </a:xfrm>
        </p:spPr>
        <p:txBody>
          <a:bodyPr>
            <a:noAutofit/>
          </a:bodyPr>
          <a:lstStyle/>
          <a:p>
            <a:r>
              <a:rPr lang="pt-BR" sz="3600" dirty="0">
                <a:latin typeface="Arial Rounded MT Bold" panose="020F0704030504030204" pitchFamily="34" charset="0"/>
              </a:rPr>
              <a:t>TEMÁTICAS APRESENTADAS NA AVALIAÇÃO DA FORMAÇÃO DE 2021.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607639-50B6-462F-AAB8-6FF4E6249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50" y="2743200"/>
            <a:ext cx="8248650" cy="34337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 Rounded MT Bold" panose="020F0704030504030204" pitchFamily="34" charset="0"/>
              </a:rPr>
              <a:t>O papel do PCP e a rotina de trabalho;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Rounded MT Bold" panose="020F0704030504030204" pitchFamily="34" charset="0"/>
              </a:rPr>
              <a:t>Múltiplas linguagens/organização de tempos e espaços;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Rounded MT Bold" panose="020F0704030504030204" pitchFamily="34" charset="0"/>
              </a:rPr>
              <a:t>Alfabetização na perspectiva do letramento;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Rounded MT Bold" panose="020F0704030504030204" pitchFamily="34" charset="0"/>
              </a:rPr>
              <a:t>Avaliação.</a:t>
            </a:r>
          </a:p>
        </p:txBody>
      </p:sp>
    </p:spTree>
    <p:extLst>
      <p:ext uri="{BB962C8B-B14F-4D97-AF65-F5344CB8AC3E}">
        <p14:creationId xmlns:p14="http://schemas.microsoft.com/office/powerpoint/2010/main" val="13140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1F324-A70F-47FB-A41A-DFD2902BA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279038"/>
            <a:ext cx="5181599" cy="803997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 Rounded MT Bold" panose="020F0704030504030204" pitchFamily="34" charset="0"/>
              </a:rPr>
              <a:t>FORMATO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B0125E-1D48-48F9-9F50-11C9FDD60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149" y="1390650"/>
            <a:ext cx="8124826" cy="5295899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 Rounded MT Bold" panose="020F0704030504030204" pitchFamily="34" charset="0"/>
              </a:rPr>
              <a:t>Modalidade</a:t>
            </a:r>
            <a:r>
              <a:rPr lang="pt-BR" dirty="0">
                <a:latin typeface="Arial Rounded MT Bold" panose="020F0704030504030204" pitchFamily="34" charset="0"/>
              </a:rPr>
              <a:t>: presencial</a:t>
            </a:r>
          </a:p>
          <a:p>
            <a:r>
              <a:rPr lang="pt-BR" b="1" dirty="0">
                <a:latin typeface="Arial Rounded MT Bold" panose="020F0704030504030204" pitchFamily="34" charset="0"/>
              </a:rPr>
              <a:t>Início</a:t>
            </a:r>
            <a:r>
              <a:rPr lang="pt-BR" dirty="0">
                <a:latin typeface="Arial Rounded MT Bold" panose="020F0704030504030204" pitchFamily="34" charset="0"/>
              </a:rPr>
              <a:t>: março</a:t>
            </a:r>
          </a:p>
          <a:p>
            <a:r>
              <a:rPr lang="pt-BR" b="1" dirty="0">
                <a:latin typeface="Arial Rounded MT Bold" panose="020F0704030504030204" pitchFamily="34" charset="0"/>
              </a:rPr>
              <a:t>Datas dos encontros</a:t>
            </a:r>
            <a:r>
              <a:rPr lang="pt-BR" dirty="0">
                <a:latin typeface="Arial Rounded MT Bold" panose="020F0704030504030204" pitchFamily="34" charset="0"/>
              </a:rPr>
              <a:t>: 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 09, 16, 23 e 30/03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 06, 13, 20 e 27/04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 04, 11, 18 e 25/05</a:t>
            </a:r>
          </a:p>
          <a:p>
            <a:r>
              <a:rPr lang="pt-BR" dirty="0">
                <a:latin typeface="Arial Rounded MT Bold" panose="020F0704030504030204" pitchFamily="34" charset="0"/>
              </a:rPr>
              <a:t> 01, 08, 15, 22 e 29/06</a:t>
            </a:r>
          </a:p>
          <a:p>
            <a:r>
              <a:rPr lang="pt-BR" b="1" dirty="0">
                <a:latin typeface="Arial Rounded MT Bold" panose="020F0704030504030204" pitchFamily="34" charset="0"/>
              </a:rPr>
              <a:t>Periodicidade: s</a:t>
            </a:r>
            <a:r>
              <a:rPr lang="pt-BR" dirty="0">
                <a:latin typeface="Arial Rounded MT Bold" panose="020F0704030504030204" pitchFamily="34" charset="0"/>
              </a:rPr>
              <a:t>emanal</a:t>
            </a:r>
          </a:p>
          <a:p>
            <a:r>
              <a:rPr lang="pt-BR" b="1" dirty="0">
                <a:latin typeface="Arial Rounded MT Bold" panose="020F0704030504030204" pitchFamily="34" charset="0"/>
              </a:rPr>
              <a:t>Coordenação</a:t>
            </a:r>
            <a:r>
              <a:rPr lang="pt-BR" dirty="0">
                <a:latin typeface="Arial Rounded MT Bold" panose="020F0704030504030204" pitchFamily="34" charset="0"/>
              </a:rPr>
              <a:t>: Divisão de Formação - DOEP</a:t>
            </a:r>
          </a:p>
          <a:p>
            <a:endParaRPr lang="pt-B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5C38A85-6758-4DA5-B787-8B9786BDC350}"/>
              </a:ext>
            </a:extLst>
          </p:cNvPr>
          <p:cNvSpPr/>
          <p:nvPr/>
        </p:nvSpPr>
        <p:spPr>
          <a:xfrm>
            <a:off x="2714625" y="2238419"/>
            <a:ext cx="9286875" cy="325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    Escolas com Ensino Fundamental</a:t>
            </a: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: Clarice, Gislaine e Luci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             Turma 1 (Manhã) 	Turma 2 (Tarde)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Escolas com Creche e Estágios</a:t>
            </a: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: Marisa e Thaís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              Turma 3 (Manhã) 	Turma 4 (Tarde)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Escolas com Creche e Estágios</a:t>
            </a: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: Roseli e Zuleica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              Turma 5 (Manhã) 	Turma 6 (Tarde)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200" b="1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Escolas com Estágio e Fundamental</a:t>
            </a: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: Sandra, Luciana e Lucilene</a:t>
            </a:r>
          </a:p>
          <a:p>
            <a:pPr marL="228600" lvl="0">
              <a:lnSpc>
                <a:spcPct val="90000"/>
              </a:lnSpc>
              <a:spcBef>
                <a:spcPts val="1000"/>
              </a:spcBef>
            </a:pPr>
            <a:r>
              <a:rPr lang="pt-BR" sz="22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           Turma 7 (Manhã)     Turma 8 (Tarde)</a:t>
            </a:r>
            <a:endParaRPr lang="pt-BR" sz="2200" b="1" dirty="0"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F6B6679-CF55-4AFA-8239-0B8A8BFED32B}"/>
              </a:ext>
            </a:extLst>
          </p:cNvPr>
          <p:cNvSpPr/>
          <p:nvPr/>
        </p:nvSpPr>
        <p:spPr>
          <a:xfrm>
            <a:off x="3619500" y="1211983"/>
            <a:ext cx="7671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Organização das turmas:</a:t>
            </a:r>
            <a:endParaRPr lang="pt-BR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des para Encontro dos PC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para Encontro dos PCPS</Template>
  <TotalTime>1136</TotalTime>
  <Words>963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Slides para Encontro dos PCPS</vt:lpstr>
      <vt:lpstr>1º ENCONTRO DE PROFESSORES COORDENADORES  MARÇO/2022</vt:lpstr>
      <vt:lpstr>OBJETIVO DO ENCONTRO</vt:lpstr>
      <vt:lpstr>PAUTA</vt:lpstr>
      <vt:lpstr>Apresentação do PowerPoint</vt:lpstr>
      <vt:lpstr>PROPOSTA DE FORMAÇÃO PARA PCPS 2022</vt:lpstr>
      <vt:lpstr>OBJETIVOS ESPECÍFICOS</vt:lpstr>
      <vt:lpstr>TEMÁTICAS APRESENTADAS NA AVALIAÇÃO DA FORMAÇÃO DE 2021.</vt:lpstr>
      <vt:lpstr>FORMATO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FORMAÇÃO</dc:title>
  <dc:creator>Gislaine Ilibio</dc:creator>
  <cp:lastModifiedBy>gislaine ilibio</cp:lastModifiedBy>
  <cp:revision>44</cp:revision>
  <dcterms:created xsi:type="dcterms:W3CDTF">2022-03-03T12:17:17Z</dcterms:created>
  <dcterms:modified xsi:type="dcterms:W3CDTF">2022-03-09T00:46:34Z</dcterms:modified>
</cp:coreProperties>
</file>