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2" r:id="rId2"/>
    <p:sldId id="257" r:id="rId3"/>
    <p:sldId id="295" r:id="rId4"/>
    <p:sldId id="301" r:id="rId5"/>
    <p:sldId id="297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9" r:id="rId15"/>
    <p:sldId id="312" r:id="rId16"/>
    <p:sldId id="313" r:id="rId17"/>
    <p:sldId id="317" r:id="rId18"/>
    <p:sldId id="318" r:id="rId19"/>
    <p:sldId id="314" r:id="rId20"/>
    <p:sldId id="316" r:id="rId2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63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3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86AE0D-0F9E-4AD9-B886-27D786BDAE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6D0C24E-617D-4388-A46F-DC6CC3CFE3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DF8EBF0-5C42-4906-B071-70FFBF392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E9AFE-2F5C-4FDB-9ABF-8CE901B8562C}" type="datetimeFigureOut">
              <a:rPr lang="pt-BR" smtClean="0"/>
              <a:t>26/03/2026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892B36A-2825-4B76-9A2C-837AFFCF0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1CB352A-FA0A-4F72-B8D7-9ED0D6BB0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FF24-BD32-4D15-BD36-85CDDDA95B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9380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F97A80-E410-4E70-B2C3-6A6F342A8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8B3DE4E-5CA8-47B7-9AA6-EAC169E132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E880298-4298-4D08-8686-78EAB90C8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E9AFE-2F5C-4FDB-9ABF-8CE901B8562C}" type="datetimeFigureOut">
              <a:rPr lang="pt-BR" smtClean="0"/>
              <a:t>26/03/2026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282BCF5-A7FA-4002-9B76-EA68B58DA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E3F140-E426-4FE9-BC36-B06CA5EF4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FF24-BD32-4D15-BD36-85CDDDA95B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0551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7C2A41D-CD36-458F-AE07-5B9D9E6A17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E95DA2D-BEBC-4E7C-A850-9D9ED16903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47D00C2-0E27-4768-B6A4-663B6F0D8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E9AFE-2F5C-4FDB-9ABF-8CE901B8562C}" type="datetimeFigureOut">
              <a:rPr lang="pt-BR" smtClean="0"/>
              <a:t>26/03/2026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268701F-4A95-4179-968D-3ED20C787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E3FDEAD-F762-4D73-A0DD-3A63DAAF1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FF24-BD32-4D15-BD36-85CDDDA95B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9492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83DC68-AD37-4DCD-9496-3192B4A61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E1EBCA3-82C0-4833-A663-8626155381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8681789-3396-45BA-BC2D-F29C119A5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E9AFE-2F5C-4FDB-9ABF-8CE901B8562C}" type="datetimeFigureOut">
              <a:rPr lang="pt-BR" smtClean="0"/>
              <a:t>26/03/2026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AA46B81-F9F3-4109-9988-72DC979C2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349EF1A-A51B-415B-9938-4EFE9B53E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FF24-BD32-4D15-BD36-85CDDDA95B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0000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2D9AE1-3978-4F38-A67D-D24CB0D9C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12713A-E331-4CC0-A300-184DEE3C27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ADB088E-4087-4C4D-A742-765882F43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E9AFE-2F5C-4FDB-9ABF-8CE901B8562C}" type="datetimeFigureOut">
              <a:rPr lang="pt-BR" smtClean="0"/>
              <a:t>26/03/2026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A50386F-C957-4A0E-A21C-C1B394084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3F6F6C4-1C6F-47FD-B98A-F25B78510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FF24-BD32-4D15-BD36-85CDDDA95B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8657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ACCCDA-D18F-4E4C-A48A-23F0A35E5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9FE7326-51EE-4114-A718-F1BBC8EB45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5A2DE15-1A78-49BE-B26C-E8B5DC5971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59FA5AB-7B46-43D7-A303-F18B44E33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E9AFE-2F5C-4FDB-9ABF-8CE901B8562C}" type="datetimeFigureOut">
              <a:rPr lang="pt-BR" smtClean="0"/>
              <a:t>26/03/2026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6CC5A96-2956-4B45-BBFF-37F44A37C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636EF01-EE0B-4F0B-B493-6F6BEC72E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FF24-BD32-4D15-BD36-85CDDDA95B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3293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412CEB-B378-411F-900F-545C3125A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9EA71A7-D463-479B-8DCB-91E4D2F3D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CA56427-EBA1-4AB5-A6E7-1DBC276188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191CB7A-41F5-46DF-9BC0-CE56EC52C8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4B531A4-535E-4773-9B31-2BD5111233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7400516-5B6C-4DB8-8C12-05370D8D1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E9AFE-2F5C-4FDB-9ABF-8CE901B8562C}" type="datetimeFigureOut">
              <a:rPr lang="pt-BR" smtClean="0"/>
              <a:t>26/03/2026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8AB31C4-FDA2-49B8-B815-2481CFEFB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4B3CC27-E36C-446B-AA14-AA92A0163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FF24-BD32-4D15-BD36-85CDDDA95B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1923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BF9111-3F77-4D7C-9753-DE545E4B6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E481259-A3CA-48D6-8602-4F88B851B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E9AFE-2F5C-4FDB-9ABF-8CE901B8562C}" type="datetimeFigureOut">
              <a:rPr lang="pt-BR" smtClean="0"/>
              <a:t>26/03/2026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027292D-EB06-4B73-B5D7-4638D5E71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09B8B1C-8AA6-48E9-9E46-41CC31996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FF24-BD32-4D15-BD36-85CDDDA95B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7845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422BE47-3734-411A-ABE1-68E7321E5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E9AFE-2F5C-4FDB-9ABF-8CE901B8562C}" type="datetimeFigureOut">
              <a:rPr lang="pt-BR" smtClean="0"/>
              <a:t>26/03/2026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879FF45-0AE8-4512-AA1A-060C3407B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32B0A59-5794-4AE9-8B85-A028F4DF7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FF24-BD32-4D15-BD36-85CDDDA95B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6473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942390-D17F-4BE4-A9FC-94FF4927A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5617BF2-5449-49B0-A48E-8F349AECF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7D494EB-48DA-4E94-9E33-4C5043C819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670D223-DBA9-4505-9ABA-C2AEDB6C6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E9AFE-2F5C-4FDB-9ABF-8CE901B8562C}" type="datetimeFigureOut">
              <a:rPr lang="pt-BR" smtClean="0"/>
              <a:t>26/03/2026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C95A6D5-D9F2-4D94-845D-B7C25DCC2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9DAC055-FFB7-4680-A586-A542212A0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FF24-BD32-4D15-BD36-85CDDDA95B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2143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5F490A-4173-4098-BE8D-E1391EC15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428C421-F05C-46C7-B4CA-1B7DE1EAD7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F2F10D2-99F5-4B0E-B09A-52BCEE2788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199D447-BE60-4C73-AE8B-232B072A6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E9AFE-2F5C-4FDB-9ABF-8CE901B8562C}" type="datetimeFigureOut">
              <a:rPr lang="pt-BR" smtClean="0"/>
              <a:t>26/03/2026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01CEFC2-A42B-40BA-A99B-0CB856F07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5806E80-4ED0-4837-8B6B-774E5D2D7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FF24-BD32-4D15-BD36-85CDDDA95B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279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CB14486-9CE9-40F9-977A-04E2BD520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69E5C3E-8540-4C4C-8207-5BAFFB85CA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2FED331-EC0C-4AD5-9D06-AFFEDDE4A9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E9AFE-2F5C-4FDB-9ABF-8CE901B8562C}" type="datetimeFigureOut">
              <a:rPr lang="pt-BR" smtClean="0"/>
              <a:t>26/03/2026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5338A7D-CD5B-4488-822B-5360D6BE31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05AD629-99C6-448F-BB53-B965664914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BFF24-BD32-4D15-BD36-85CDDDA95B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4559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educacao.guarulhos.sp.gov.br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9FC28B1-958D-4F65-9EBB-EFA5361BCA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228600"/>
            <a:ext cx="12725399" cy="7315200"/>
          </a:xfrm>
          <a:prstGeom prst="rect">
            <a:avLst/>
          </a:prstGeom>
        </p:spPr>
      </p:pic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F87ACD5-CF85-44DB-931E-6CB54DA06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970AD-D641-4890-869D-27C22ABCBF06}" type="slidenum">
              <a:rPr lang="pt-BR" b="1" smtClean="0">
                <a:solidFill>
                  <a:schemeClr val="bg1"/>
                </a:solidFill>
              </a:rPr>
              <a:t>1</a:t>
            </a:fld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FB38EEF-8BF2-4980-85FE-6AC7E62AF4F9}"/>
              </a:ext>
            </a:extLst>
          </p:cNvPr>
          <p:cNvSpPr txBox="1"/>
          <p:nvPr/>
        </p:nvSpPr>
        <p:spPr>
          <a:xfrm>
            <a:off x="438150" y="1304925"/>
            <a:ext cx="116776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5400" b="1" spc="400" dirty="0">
                <a:solidFill>
                  <a:srgbClr val="3FAF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Sistema</a:t>
            </a:r>
            <a:br>
              <a:rPr lang="pt-BR" sz="5400" b="1" spc="400" dirty="0">
                <a:solidFill>
                  <a:srgbClr val="3FAF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</a:br>
            <a:r>
              <a:rPr lang="pt-BR" sz="5400" b="1" spc="400" dirty="0">
                <a:solidFill>
                  <a:srgbClr val="3FAF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Cardápio em foco</a:t>
            </a:r>
          </a:p>
        </p:txBody>
      </p:sp>
    </p:spTree>
    <p:extLst>
      <p:ext uri="{BB962C8B-B14F-4D97-AF65-F5344CB8AC3E}">
        <p14:creationId xmlns:p14="http://schemas.microsoft.com/office/powerpoint/2010/main" val="385568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m 24">
            <a:extLst>
              <a:ext uri="{FF2B5EF4-FFF2-40B4-BE49-F238E27FC236}">
                <a16:creationId xmlns:a16="http://schemas.microsoft.com/office/drawing/2014/main" id="{4674C2D4-75CE-4784-8567-1831BFFEB2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grayscl/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" r="1733" b="6486"/>
          <a:stretch/>
        </p:blipFill>
        <p:spPr>
          <a:xfrm>
            <a:off x="-685801" y="-228599"/>
            <a:ext cx="12877801" cy="708659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01417F7-DA43-4AF7-A0EF-1335FA355121}"/>
              </a:ext>
            </a:extLst>
          </p:cNvPr>
          <p:cNvSpPr txBox="1"/>
          <p:nvPr/>
        </p:nvSpPr>
        <p:spPr>
          <a:xfrm>
            <a:off x="732972" y="510048"/>
            <a:ext cx="10851405" cy="959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/>
              <a:t>	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Utilize os filtros para visualizar as informações por Data, Rede de Ensino ou Unidade Escolar. 	Após selecionar as opções desejadas, clique em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“Atualizar”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. Para reiniciar a busca, utilize o botão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“Limpar”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AC52E42E-1A4F-4F69-8C5F-046B66357BCD}"/>
              </a:ext>
            </a:extLst>
          </p:cNvPr>
          <p:cNvGrpSpPr/>
          <p:nvPr/>
        </p:nvGrpSpPr>
        <p:grpSpPr>
          <a:xfrm>
            <a:off x="1630892" y="1568004"/>
            <a:ext cx="9359301" cy="4293142"/>
            <a:chOff x="1724025" y="1568004"/>
            <a:chExt cx="9359301" cy="4293142"/>
          </a:xfrm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B0120493-5DBF-4915-882A-444E39F63C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3963"/>
            <a:stretch/>
          </p:blipFill>
          <p:spPr>
            <a:xfrm>
              <a:off x="1724025" y="1568004"/>
              <a:ext cx="9359301" cy="4293142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0ACEF50D-64EA-40BD-ACBD-98EAA1137820}"/>
                </a:ext>
              </a:extLst>
            </p:cNvPr>
            <p:cNvSpPr/>
            <p:nvPr/>
          </p:nvSpPr>
          <p:spPr>
            <a:xfrm>
              <a:off x="1724025" y="1829032"/>
              <a:ext cx="1304925" cy="218122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D8E61EC1-D67E-4830-A884-6BB9695A7012}"/>
                </a:ext>
              </a:extLst>
            </p:cNvPr>
            <p:cNvSpPr/>
            <p:nvPr/>
          </p:nvSpPr>
          <p:spPr>
            <a:xfrm>
              <a:off x="1786467" y="3507057"/>
              <a:ext cx="1168400" cy="4318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7DDAF6A8-6BC8-4802-80E0-89F9981DCB65}"/>
                </a:ext>
              </a:extLst>
            </p:cNvPr>
            <p:cNvSpPr txBox="1"/>
            <p:nvPr/>
          </p:nvSpPr>
          <p:spPr>
            <a:xfrm>
              <a:off x="2491430" y="180095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b="1" dirty="0">
                  <a:solidFill>
                    <a:srgbClr val="FF0000"/>
                  </a:solidFill>
                </a:rPr>
                <a:t>1</a:t>
              </a:r>
              <a:endParaRPr lang="pt-BR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5490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m 24">
            <a:extLst>
              <a:ext uri="{FF2B5EF4-FFF2-40B4-BE49-F238E27FC236}">
                <a16:creationId xmlns:a16="http://schemas.microsoft.com/office/drawing/2014/main" id="{4674C2D4-75CE-4784-8567-1831BFFEB2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grayscl/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" r="1733" b="6486"/>
          <a:stretch/>
        </p:blipFill>
        <p:spPr>
          <a:xfrm>
            <a:off x="-685801" y="-228599"/>
            <a:ext cx="12877801" cy="708659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01417F7-DA43-4AF7-A0EF-1335FA355121}"/>
              </a:ext>
            </a:extLst>
          </p:cNvPr>
          <p:cNvSpPr txBox="1"/>
          <p:nvPr/>
        </p:nvSpPr>
        <p:spPr>
          <a:xfrm>
            <a:off x="543191" y="611326"/>
            <a:ext cx="10851405" cy="1358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  <a:tabLst>
                <a:tab pos="-540385" algn="l"/>
              </a:tabLst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Na seção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“Galeria”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é possível visualizar um gráfico com filtros por Data, Turno, Modalidade de Ensino e Tipo de Refeição. Após selecionar as opções desejadas, clique em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“Atualizar”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para gerar os dados ou em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“Limpar”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para reiniciar a pesquisa.</a:t>
            </a:r>
            <a:endParaRPr lang="pt-B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07D9E7CC-4675-41C4-9A92-E52EA2592E50}"/>
              </a:ext>
            </a:extLst>
          </p:cNvPr>
          <p:cNvGrpSpPr/>
          <p:nvPr/>
        </p:nvGrpSpPr>
        <p:grpSpPr>
          <a:xfrm>
            <a:off x="2189480" y="2054044"/>
            <a:ext cx="7813040" cy="3620345"/>
            <a:chOff x="2189480" y="2054044"/>
            <a:chExt cx="7813040" cy="3620345"/>
          </a:xfrm>
        </p:grpSpPr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B71D5004-46C5-4A01-856A-EFB7ECBA1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89480" y="2054044"/>
              <a:ext cx="7813040" cy="362034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9C699FCD-F879-418B-999C-ECDA9FD7FA9C}"/>
                </a:ext>
              </a:extLst>
            </p:cNvPr>
            <p:cNvSpPr/>
            <p:nvPr/>
          </p:nvSpPr>
          <p:spPr>
            <a:xfrm>
              <a:off x="2189480" y="2583180"/>
              <a:ext cx="873760" cy="14478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F1D32358-982B-4DE3-BC8C-8C89553DA9C0}"/>
                </a:ext>
              </a:extLst>
            </p:cNvPr>
            <p:cNvSpPr/>
            <p:nvPr/>
          </p:nvSpPr>
          <p:spPr>
            <a:xfrm>
              <a:off x="3093720" y="2529840"/>
              <a:ext cx="1249680" cy="22860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CD65627-FD1D-42ED-9CC7-DA3BB85E0BF0}"/>
                </a:ext>
              </a:extLst>
            </p:cNvPr>
            <p:cNvSpPr/>
            <p:nvPr/>
          </p:nvSpPr>
          <p:spPr>
            <a:xfrm>
              <a:off x="3169920" y="4229100"/>
              <a:ext cx="1104900" cy="50292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799558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m 24">
            <a:extLst>
              <a:ext uri="{FF2B5EF4-FFF2-40B4-BE49-F238E27FC236}">
                <a16:creationId xmlns:a16="http://schemas.microsoft.com/office/drawing/2014/main" id="{4674C2D4-75CE-4784-8567-1831BFFEB2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grayscl/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" r="1733" b="6486"/>
          <a:stretch/>
        </p:blipFill>
        <p:spPr>
          <a:xfrm>
            <a:off x="-685801" y="-228599"/>
            <a:ext cx="12877801" cy="708659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01417F7-DA43-4AF7-A0EF-1335FA355121}"/>
              </a:ext>
            </a:extLst>
          </p:cNvPr>
          <p:cNvSpPr txBox="1"/>
          <p:nvPr/>
        </p:nvSpPr>
        <p:spPr>
          <a:xfrm>
            <a:off x="422421" y="608061"/>
            <a:ext cx="10851405" cy="670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  <a:tabLst>
                <a:tab pos="-540385" algn="l"/>
              </a:tabLst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No menu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“Cadastro”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acesse a função </a:t>
            </a:r>
            <a:r>
              <a:rPr lang="pt-BR" b="1" dirty="0">
                <a:solidFill>
                  <a:srgbClr val="2563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“Refeição Diária” </a:t>
            </a: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para registrar as refeições servidas. Para o primeiro acesso, utilize o botão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“Fazer Primeiro Registro” </a:t>
            </a: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4AF2EF88-9829-4309-9EBF-1B4A1C3C3010}"/>
              </a:ext>
            </a:extLst>
          </p:cNvPr>
          <p:cNvGrpSpPr/>
          <p:nvPr/>
        </p:nvGrpSpPr>
        <p:grpSpPr>
          <a:xfrm>
            <a:off x="1413464" y="1670596"/>
            <a:ext cx="9352372" cy="3833766"/>
            <a:chOff x="1413464" y="1670596"/>
            <a:chExt cx="9352372" cy="3833766"/>
          </a:xfrm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53CD9413-793A-4E99-81DC-27CA743E6F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24861"/>
            <a:stretch/>
          </p:blipFill>
          <p:spPr>
            <a:xfrm>
              <a:off x="1426164" y="1670596"/>
              <a:ext cx="9339672" cy="3833766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0D1D9913-2099-4927-8DE4-DF8F10BBAA65}"/>
                </a:ext>
              </a:extLst>
            </p:cNvPr>
            <p:cNvSpPr/>
            <p:nvPr/>
          </p:nvSpPr>
          <p:spPr>
            <a:xfrm>
              <a:off x="1413464" y="2308225"/>
              <a:ext cx="1288461" cy="1905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653F6A64-CF30-437F-89F6-B627926E8B05}"/>
                </a:ext>
              </a:extLst>
            </p:cNvPr>
            <p:cNvSpPr/>
            <p:nvPr/>
          </p:nvSpPr>
          <p:spPr>
            <a:xfrm>
              <a:off x="6138862" y="4225713"/>
              <a:ext cx="1354137" cy="60113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Seta: para a Direita 11">
              <a:extLst>
                <a:ext uri="{FF2B5EF4-FFF2-40B4-BE49-F238E27FC236}">
                  <a16:creationId xmlns:a16="http://schemas.microsoft.com/office/drawing/2014/main" id="{BA09A8C0-FDF2-4939-9287-DB68D7A74B11}"/>
                </a:ext>
              </a:extLst>
            </p:cNvPr>
            <p:cNvSpPr/>
            <p:nvPr/>
          </p:nvSpPr>
          <p:spPr>
            <a:xfrm rot="13633712">
              <a:off x="2454124" y="2711510"/>
              <a:ext cx="587816" cy="444968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246B2CF0-1302-48ED-94D7-5F5A70BECB8B}"/>
                </a:ext>
              </a:extLst>
            </p:cNvPr>
            <p:cNvSpPr txBox="1"/>
            <p:nvPr/>
          </p:nvSpPr>
          <p:spPr>
            <a:xfrm>
              <a:off x="2921154" y="3097580"/>
              <a:ext cx="379565" cy="5433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b="1" dirty="0">
                  <a:solidFill>
                    <a:srgbClr val="FF0000"/>
                  </a:solidFill>
                </a:rPr>
                <a:t>1</a:t>
              </a:r>
              <a:endParaRPr lang="pt-BR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721EB34D-92DB-4EF0-8C84-7A6D89E0F077}"/>
                </a:ext>
              </a:extLst>
            </p:cNvPr>
            <p:cNvSpPr txBox="1"/>
            <p:nvPr/>
          </p:nvSpPr>
          <p:spPr>
            <a:xfrm>
              <a:off x="5759297" y="425459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b="1" dirty="0">
                  <a:solidFill>
                    <a:srgbClr val="FF0000"/>
                  </a:solidFill>
                </a:rPr>
                <a:t>2</a:t>
              </a:r>
              <a:endParaRPr lang="pt-BR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5577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m 24">
            <a:extLst>
              <a:ext uri="{FF2B5EF4-FFF2-40B4-BE49-F238E27FC236}">
                <a16:creationId xmlns:a16="http://schemas.microsoft.com/office/drawing/2014/main" id="{4674C2D4-75CE-4784-8567-1831BFFEB2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grayscl/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" r="1733" b="6486"/>
          <a:stretch/>
        </p:blipFill>
        <p:spPr>
          <a:xfrm>
            <a:off x="-685801" y="-206297"/>
            <a:ext cx="12877801" cy="708659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752A6CAD-D34F-40A1-8EB9-A235BC7F0849}"/>
              </a:ext>
            </a:extLst>
          </p:cNvPr>
          <p:cNvSpPr txBox="1"/>
          <p:nvPr/>
        </p:nvSpPr>
        <p:spPr>
          <a:xfrm>
            <a:off x="657922" y="167268"/>
            <a:ext cx="10805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	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Ao abrir o formulário de Refeição Diária, preencha os dados da refeição no primeiro bloco. Em seguida, anexe as fotos (limite de até três por registro) e finalize clicando no botão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“Enviar Registro”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030BE0A9-07BB-4D24-BA9F-0E33221F2E50}"/>
              </a:ext>
            </a:extLst>
          </p:cNvPr>
          <p:cNvGrpSpPr/>
          <p:nvPr/>
        </p:nvGrpSpPr>
        <p:grpSpPr>
          <a:xfrm>
            <a:off x="3416796" y="927015"/>
            <a:ext cx="5105645" cy="5422683"/>
            <a:chOff x="3550611" y="915864"/>
            <a:chExt cx="5105645" cy="5422683"/>
          </a:xfrm>
        </p:grpSpPr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27F16324-355C-4BD1-BEB7-E1DF98D89D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50611" y="915864"/>
              <a:ext cx="5105645" cy="5422683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47EC0E83-7AA5-4CD1-9190-718A9A962FA4}"/>
                </a:ext>
              </a:extLst>
            </p:cNvPr>
            <p:cNvSpPr/>
            <p:nvPr/>
          </p:nvSpPr>
          <p:spPr>
            <a:xfrm>
              <a:off x="3579541" y="5943600"/>
              <a:ext cx="5032111" cy="31223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Seta: para a Direita 9">
              <a:extLst>
                <a:ext uri="{FF2B5EF4-FFF2-40B4-BE49-F238E27FC236}">
                  <a16:creationId xmlns:a16="http://schemas.microsoft.com/office/drawing/2014/main" id="{20EDE6CF-0B96-44A4-B0B6-8B8E27222E3E}"/>
                </a:ext>
              </a:extLst>
            </p:cNvPr>
            <p:cNvSpPr/>
            <p:nvPr/>
          </p:nvSpPr>
          <p:spPr>
            <a:xfrm rot="3146540">
              <a:off x="3569846" y="5577076"/>
              <a:ext cx="457200" cy="200722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4049694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m 24">
            <a:extLst>
              <a:ext uri="{FF2B5EF4-FFF2-40B4-BE49-F238E27FC236}">
                <a16:creationId xmlns:a16="http://schemas.microsoft.com/office/drawing/2014/main" id="{4674C2D4-75CE-4784-8567-1831BFFEB2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grayscl/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" r="1733" b="6486"/>
          <a:stretch/>
        </p:blipFill>
        <p:spPr>
          <a:xfrm>
            <a:off x="-685801" y="-206297"/>
            <a:ext cx="12877801" cy="708659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752A6CAD-D34F-40A1-8EB9-A235BC7F0849}"/>
              </a:ext>
            </a:extLst>
          </p:cNvPr>
          <p:cNvSpPr txBox="1"/>
          <p:nvPr/>
        </p:nvSpPr>
        <p:spPr>
          <a:xfrm>
            <a:off x="657922" y="167268"/>
            <a:ext cx="10805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	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7837ACE-B406-4BC9-B537-3E150C516C75}"/>
              </a:ext>
            </a:extLst>
          </p:cNvPr>
          <p:cNvSpPr txBox="1"/>
          <p:nvPr/>
        </p:nvSpPr>
        <p:spPr>
          <a:xfrm>
            <a:off x="557561" y="167268"/>
            <a:ext cx="109765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	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Após o envio do registro, o sistema exibirá as informações do dia. Utilize os botões de filtro para alterar a visualização: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“Hoje”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(padrão),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“Esta Semana”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“Este Mês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ou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“Todos”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que apresenta o histórico completo de registros realizados.</a:t>
            </a: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8BDFCAD1-AC05-4F09-A10C-DCA0D5F1996B}"/>
              </a:ext>
            </a:extLst>
          </p:cNvPr>
          <p:cNvGrpSpPr/>
          <p:nvPr/>
        </p:nvGrpSpPr>
        <p:grpSpPr>
          <a:xfrm>
            <a:off x="3901937" y="1464163"/>
            <a:ext cx="3401131" cy="4475984"/>
            <a:chOff x="3774937" y="1464163"/>
            <a:chExt cx="3401131" cy="4475984"/>
          </a:xfrm>
        </p:grpSpPr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3B7EC60A-5427-4623-8E36-A07951C728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74937" y="1464163"/>
              <a:ext cx="3401131" cy="4475984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CD619C6A-EF57-43AB-99D9-4D703D823285}"/>
                </a:ext>
              </a:extLst>
            </p:cNvPr>
            <p:cNvSpPr/>
            <p:nvPr/>
          </p:nvSpPr>
          <p:spPr>
            <a:xfrm>
              <a:off x="3914078" y="2219093"/>
              <a:ext cx="2497873" cy="32338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206034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m 24">
            <a:extLst>
              <a:ext uri="{FF2B5EF4-FFF2-40B4-BE49-F238E27FC236}">
                <a16:creationId xmlns:a16="http://schemas.microsoft.com/office/drawing/2014/main" id="{4674C2D4-75CE-4784-8567-1831BFFEB2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grayscl/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" r="1733" b="6486"/>
          <a:stretch/>
        </p:blipFill>
        <p:spPr>
          <a:xfrm>
            <a:off x="-685801" y="-206297"/>
            <a:ext cx="12877801" cy="708659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928865B-A681-4514-952D-443E04621CE7}"/>
              </a:ext>
            </a:extLst>
          </p:cNvPr>
          <p:cNvSpPr txBox="1"/>
          <p:nvPr/>
        </p:nvSpPr>
        <p:spPr>
          <a:xfrm>
            <a:off x="267629" y="388511"/>
            <a:ext cx="11501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	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Para realizar novos registros, utilize o botão “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Novo Registro”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localizado no canto superior direito da tela. O formulário de preenchimento e o campo para anexar fotos serão exibidos novamente.</a:t>
            </a: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939D8EC3-50DB-44E7-AAB4-D5CBBA1890ED}"/>
              </a:ext>
            </a:extLst>
          </p:cNvPr>
          <p:cNvGrpSpPr/>
          <p:nvPr/>
        </p:nvGrpSpPr>
        <p:grpSpPr>
          <a:xfrm>
            <a:off x="789606" y="1629649"/>
            <a:ext cx="10457996" cy="3783110"/>
            <a:chOff x="789606" y="1629649"/>
            <a:chExt cx="10457996" cy="3783110"/>
          </a:xfrm>
        </p:grpSpPr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DC9A4C2B-603A-45FD-AC14-BE0A3B4EDE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606" y="1629649"/>
              <a:ext cx="10457996" cy="378311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9CCF9F9A-55E7-4824-8E6C-9FF5B37A6DF7}"/>
                </a:ext>
              </a:extLst>
            </p:cNvPr>
            <p:cNvSpPr/>
            <p:nvPr/>
          </p:nvSpPr>
          <p:spPr>
            <a:xfrm>
              <a:off x="10370634" y="2297151"/>
              <a:ext cx="791737" cy="37914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306979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m 24">
            <a:extLst>
              <a:ext uri="{FF2B5EF4-FFF2-40B4-BE49-F238E27FC236}">
                <a16:creationId xmlns:a16="http://schemas.microsoft.com/office/drawing/2014/main" id="{4674C2D4-75CE-4784-8567-1831BFFEB2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grayscl/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" r="1733" b="6486"/>
          <a:stretch/>
        </p:blipFill>
        <p:spPr>
          <a:xfrm>
            <a:off x="-685801" y="-206297"/>
            <a:ext cx="12877801" cy="708659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01417F7-DA43-4AF7-A0EF-1335FA355121}"/>
              </a:ext>
            </a:extLst>
          </p:cNvPr>
          <p:cNvSpPr txBox="1"/>
          <p:nvPr/>
        </p:nvSpPr>
        <p:spPr>
          <a:xfrm>
            <a:off x="422421" y="608061"/>
            <a:ext cx="10851405" cy="766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  <a:tabLst>
                <a:tab pos="-540385" algn="l"/>
              </a:tabLst>
            </a:pPr>
            <a:endParaRPr lang="pt-B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029B7B8-85A5-4589-8A4D-A6E3BF1CC56E}"/>
              </a:ext>
            </a:extLst>
          </p:cNvPr>
          <p:cNvSpPr txBox="1"/>
          <p:nvPr/>
        </p:nvSpPr>
        <p:spPr>
          <a:xfrm>
            <a:off x="301083" y="156117"/>
            <a:ext cx="11468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	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Conforme demonstrado na imagem, o sistema disponibiliza os botões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“Editar”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para realizar eventuais alterações no registro, e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“Galeria”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que permite visualizar todas as fotos inseridas para aquela refeição.</a:t>
            </a: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F6D95866-0170-4455-9FD1-8ADDC1DE3770}"/>
              </a:ext>
            </a:extLst>
          </p:cNvPr>
          <p:cNvGrpSpPr/>
          <p:nvPr/>
        </p:nvGrpSpPr>
        <p:grpSpPr>
          <a:xfrm>
            <a:off x="3342893" y="1517632"/>
            <a:ext cx="4820411" cy="4629699"/>
            <a:chOff x="3342893" y="1164862"/>
            <a:chExt cx="4820411" cy="4629699"/>
          </a:xfrm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4FAD76D1-0198-4415-9E14-FB97623233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42893" y="1164862"/>
              <a:ext cx="4820411" cy="4629699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37AFEC87-147E-4480-BDBF-3B87DFA422ED}"/>
                </a:ext>
              </a:extLst>
            </p:cNvPr>
            <p:cNvSpPr/>
            <p:nvPr/>
          </p:nvSpPr>
          <p:spPr>
            <a:xfrm>
              <a:off x="4884234" y="5163015"/>
              <a:ext cx="468351" cy="21187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1C8EBA35-E6C8-4D3D-A1E1-086C0FD7BEE6}"/>
                </a:ext>
              </a:extLst>
            </p:cNvPr>
            <p:cNvSpPr/>
            <p:nvPr/>
          </p:nvSpPr>
          <p:spPr>
            <a:xfrm>
              <a:off x="5352585" y="5163015"/>
              <a:ext cx="468351" cy="21187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2384812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m 24">
            <a:extLst>
              <a:ext uri="{FF2B5EF4-FFF2-40B4-BE49-F238E27FC236}">
                <a16:creationId xmlns:a16="http://schemas.microsoft.com/office/drawing/2014/main" id="{4674C2D4-75CE-4784-8567-1831BFFEB2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grayscl/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" r="1733" b="6486"/>
          <a:stretch/>
        </p:blipFill>
        <p:spPr>
          <a:xfrm>
            <a:off x="-685801" y="-206297"/>
            <a:ext cx="12877801" cy="708659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01417F7-DA43-4AF7-A0EF-1335FA355121}"/>
              </a:ext>
            </a:extLst>
          </p:cNvPr>
          <p:cNvSpPr txBox="1"/>
          <p:nvPr/>
        </p:nvSpPr>
        <p:spPr>
          <a:xfrm>
            <a:off x="422421" y="608061"/>
            <a:ext cx="10851405" cy="766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  <a:tabLst>
                <a:tab pos="-540385" algn="l"/>
              </a:tabLst>
            </a:pPr>
            <a:endParaRPr lang="pt-B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E43B36C-B97A-458B-AA6B-D03A99C70017}"/>
              </a:ext>
            </a:extLst>
          </p:cNvPr>
          <p:cNvSpPr txBox="1"/>
          <p:nvPr/>
        </p:nvSpPr>
        <p:spPr>
          <a:xfrm>
            <a:off x="422421" y="89210"/>
            <a:ext cx="113471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No menu </a:t>
            </a:r>
            <a:r>
              <a:rPr lang="pt-B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“Relatório”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clicando em </a:t>
            </a:r>
            <a:r>
              <a:rPr lang="pt-B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“Pendências” 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aparecerá o calendário de monitoramento que permitirá acompanhar o status dos envios mensais da unidade escolar. No topo, é indicado o total de registros </a:t>
            </a:r>
            <a:r>
              <a:rPr lang="pt-B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Enviados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1800" b="1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(em verde)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</a:t>
            </a:r>
            <a:r>
              <a:rPr lang="pt-B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Pendentes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1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(em vermelho)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pt-BR" sz="1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Através do calendário, é possível identificar a situação de cada dia do mês: ícones de verificação </a:t>
            </a:r>
            <a:r>
              <a:rPr lang="pt-BR" sz="180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(✓)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confirmam os envios realizados, enquanto o ícone </a:t>
            </a:r>
            <a:r>
              <a:rPr lang="pt-BR" sz="1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(X) 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sinaliza as pendências que precisam de atenção.</a:t>
            </a:r>
          </a:p>
          <a:p>
            <a:endParaRPr lang="pt-BR" dirty="0"/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DC3F354E-F3DE-4B7C-9F84-EEC7D176604B}"/>
              </a:ext>
            </a:extLst>
          </p:cNvPr>
          <p:cNvGrpSpPr/>
          <p:nvPr/>
        </p:nvGrpSpPr>
        <p:grpSpPr>
          <a:xfrm>
            <a:off x="3503179" y="1686744"/>
            <a:ext cx="4499839" cy="4794909"/>
            <a:chOff x="3361772" y="1675593"/>
            <a:chExt cx="4499839" cy="4794909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82D0CC95-FE3C-4BA4-8478-0F813958AA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61773" y="1675593"/>
              <a:ext cx="4499838" cy="4794909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4D3032FD-92C2-4793-AE01-6155A9CCA636}"/>
                </a:ext>
              </a:extLst>
            </p:cNvPr>
            <p:cNvSpPr/>
            <p:nvPr/>
          </p:nvSpPr>
          <p:spPr>
            <a:xfrm>
              <a:off x="3361772" y="2362387"/>
              <a:ext cx="2124628" cy="5666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CE5DE137-B64E-47AA-A501-30DA573D9E48}"/>
                </a:ext>
              </a:extLst>
            </p:cNvPr>
            <p:cNvSpPr/>
            <p:nvPr/>
          </p:nvSpPr>
          <p:spPr>
            <a:xfrm>
              <a:off x="5612460" y="2362388"/>
              <a:ext cx="2124628" cy="5666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2703A8A9-139F-4BA4-A2C2-015362632312}"/>
                </a:ext>
              </a:extLst>
            </p:cNvPr>
            <p:cNvSpPr/>
            <p:nvPr/>
          </p:nvSpPr>
          <p:spPr>
            <a:xfrm>
              <a:off x="3546088" y="4137101"/>
              <a:ext cx="4059044" cy="190685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468734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m 24">
            <a:extLst>
              <a:ext uri="{FF2B5EF4-FFF2-40B4-BE49-F238E27FC236}">
                <a16:creationId xmlns:a16="http://schemas.microsoft.com/office/drawing/2014/main" id="{4674C2D4-75CE-4784-8567-1831BFFEB2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grayscl/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" r="1733" b="6486"/>
          <a:stretch/>
        </p:blipFill>
        <p:spPr>
          <a:xfrm>
            <a:off x="-685801" y="-206297"/>
            <a:ext cx="12877801" cy="7086599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9F5781C6-E615-46D6-9100-5D798B88E761}"/>
              </a:ext>
            </a:extLst>
          </p:cNvPr>
          <p:cNvSpPr txBox="1"/>
          <p:nvPr/>
        </p:nvSpPr>
        <p:spPr>
          <a:xfrm>
            <a:off x="618359" y="178739"/>
            <a:ext cx="111512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	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No canto superior direito, são localizados os botões de atalho: “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Meus Registros”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que exibe o histórico de envios já realizados, e “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Novo Registro”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que permite iniciar um preenchimento imediato sem a necessidade de retornar ao menu principal.</a:t>
            </a:r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7ECF2D81-4D4A-4999-A032-C2C6B35282D2}"/>
              </a:ext>
            </a:extLst>
          </p:cNvPr>
          <p:cNvGrpSpPr/>
          <p:nvPr/>
        </p:nvGrpSpPr>
        <p:grpSpPr>
          <a:xfrm>
            <a:off x="2268889" y="1391136"/>
            <a:ext cx="7359190" cy="4514725"/>
            <a:chOff x="2179679" y="1502648"/>
            <a:chExt cx="7359190" cy="4514725"/>
          </a:xfrm>
        </p:grpSpPr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60213CBD-1FEE-4F28-B5A7-1BC81470BE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79679" y="1502648"/>
              <a:ext cx="7359190" cy="451472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045B7B94-4F68-4F84-BBC0-1083BE096720}"/>
                </a:ext>
              </a:extLst>
            </p:cNvPr>
            <p:cNvSpPr/>
            <p:nvPr/>
          </p:nvSpPr>
          <p:spPr>
            <a:xfrm>
              <a:off x="7828156" y="1513799"/>
              <a:ext cx="1699562" cy="29007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Seta: para a Direita 11">
              <a:extLst>
                <a:ext uri="{FF2B5EF4-FFF2-40B4-BE49-F238E27FC236}">
                  <a16:creationId xmlns:a16="http://schemas.microsoft.com/office/drawing/2014/main" id="{A124017F-1A20-4D16-B6E1-7EF4F96676F9}"/>
                </a:ext>
              </a:extLst>
            </p:cNvPr>
            <p:cNvSpPr/>
            <p:nvPr/>
          </p:nvSpPr>
          <p:spPr>
            <a:xfrm rot="18989850">
              <a:off x="7660888" y="2007076"/>
              <a:ext cx="501805" cy="290075"/>
            </a:xfrm>
            <a:prstGeom prst="rightArrow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577844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m 24">
            <a:extLst>
              <a:ext uri="{FF2B5EF4-FFF2-40B4-BE49-F238E27FC236}">
                <a16:creationId xmlns:a16="http://schemas.microsoft.com/office/drawing/2014/main" id="{4674C2D4-75CE-4784-8567-1831BFFEB2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grayscl/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" r="1733" b="6486"/>
          <a:stretch/>
        </p:blipFill>
        <p:spPr>
          <a:xfrm>
            <a:off x="-696952" y="-206297"/>
            <a:ext cx="12877801" cy="708659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955E614C-A818-4453-BC0E-3601521EFDB7}"/>
              </a:ext>
            </a:extLst>
          </p:cNvPr>
          <p:cNvSpPr txBox="1"/>
          <p:nvPr/>
        </p:nvSpPr>
        <p:spPr>
          <a:xfrm>
            <a:off x="422421" y="234176"/>
            <a:ext cx="11264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	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Ao finalizar, clique sobre o nome do usuário no menu superior direito e selecione a opção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“Sair”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para encerrar.</a:t>
            </a: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C2623F59-9B85-4B5D-98D5-8DF026E97508}"/>
              </a:ext>
            </a:extLst>
          </p:cNvPr>
          <p:cNvGrpSpPr/>
          <p:nvPr/>
        </p:nvGrpSpPr>
        <p:grpSpPr>
          <a:xfrm>
            <a:off x="1090547" y="1123266"/>
            <a:ext cx="10010905" cy="4611468"/>
            <a:chOff x="1090547" y="1123266"/>
            <a:chExt cx="10010905" cy="4611468"/>
          </a:xfrm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37C7675B-BE07-4351-8781-FEA27202D4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90547" y="1123266"/>
              <a:ext cx="10010905" cy="4611468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3C4A10B6-CA22-43AF-92D7-A8CD3A570D50}"/>
                </a:ext>
              </a:extLst>
            </p:cNvPr>
            <p:cNvSpPr/>
            <p:nvPr/>
          </p:nvSpPr>
          <p:spPr>
            <a:xfrm>
              <a:off x="10091854" y="1123267"/>
              <a:ext cx="1009598" cy="35984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723DD5A9-CF01-4875-B28D-BF5EF77B4486}"/>
                </a:ext>
              </a:extLst>
            </p:cNvPr>
            <p:cNvSpPr/>
            <p:nvPr/>
          </p:nvSpPr>
          <p:spPr>
            <a:xfrm>
              <a:off x="10188499" y="1748118"/>
              <a:ext cx="795452" cy="23685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085819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57753C24-64E0-4D7A-A7C6-0F24508694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grayscl/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" r="1733" b="6486"/>
          <a:stretch/>
        </p:blipFill>
        <p:spPr>
          <a:xfrm>
            <a:off x="-685801" y="-231150"/>
            <a:ext cx="12877801" cy="7086599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133D7138-8588-46FB-BD65-CBCC4810A042}"/>
              </a:ext>
            </a:extLst>
          </p:cNvPr>
          <p:cNvSpPr txBox="1"/>
          <p:nvPr/>
        </p:nvSpPr>
        <p:spPr>
          <a:xfrm>
            <a:off x="512315" y="879904"/>
            <a:ext cx="10981677" cy="663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solidFill>
                  <a:srgbClr val="373A3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Para acessar o sistema Cardápio em Foco o usuário deverá acessar o Portal da Educação n</a:t>
            </a:r>
            <a:r>
              <a:rPr lang="pt-BR" dirty="0">
                <a:solidFill>
                  <a:srgbClr val="373A3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endereço </a:t>
            </a:r>
            <a:r>
              <a:rPr lang="pt-BR" dirty="0">
                <a:solidFill>
                  <a:srgbClr val="373A3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https://portaleducacao.guarulhos.sp.gov.br</a:t>
            </a:r>
            <a:r>
              <a:rPr lang="pt-BR" dirty="0">
                <a:solidFill>
                  <a:srgbClr val="373A3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clicar em </a:t>
            </a:r>
            <a:r>
              <a:rPr lang="pt-BR" b="1" dirty="0">
                <a:solidFill>
                  <a:srgbClr val="373A3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“Sistemas”. </a:t>
            </a:r>
          </a:p>
        </p:txBody>
      </p:sp>
      <p:sp>
        <p:nvSpPr>
          <p:cNvPr id="11" name="Espaço Reservado para Número de Slide 10">
            <a:extLst>
              <a:ext uri="{FF2B5EF4-FFF2-40B4-BE49-F238E27FC236}">
                <a16:creationId xmlns:a16="http://schemas.microsoft.com/office/drawing/2014/main" id="{7D1F4DDD-00DD-40FC-BF47-59B14CDC4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970AD-D641-4890-869D-27C22ABCBF06}" type="slidenum">
              <a:rPr lang="pt-BR" b="1" smtClean="0">
                <a:solidFill>
                  <a:schemeClr val="tx1"/>
                </a:solidFill>
              </a:rPr>
              <a:t>2</a:t>
            </a:fld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57F8EDA-4866-4585-B943-1ED5C25232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829" y="1891957"/>
            <a:ext cx="8533333" cy="3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0264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m 24">
            <a:extLst>
              <a:ext uri="{FF2B5EF4-FFF2-40B4-BE49-F238E27FC236}">
                <a16:creationId xmlns:a16="http://schemas.microsoft.com/office/drawing/2014/main" id="{4674C2D4-75CE-4784-8567-1831BFFEB2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grayscl/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" r="1733" b="6486"/>
          <a:stretch/>
        </p:blipFill>
        <p:spPr>
          <a:xfrm>
            <a:off x="-685801" y="-206297"/>
            <a:ext cx="12877801" cy="708659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01417F7-DA43-4AF7-A0EF-1335FA355121}"/>
              </a:ext>
            </a:extLst>
          </p:cNvPr>
          <p:cNvSpPr txBox="1"/>
          <p:nvPr/>
        </p:nvSpPr>
        <p:spPr>
          <a:xfrm>
            <a:off x="1325671" y="1773043"/>
            <a:ext cx="9111870" cy="2346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845" algn="just">
              <a:lnSpc>
                <a:spcPct val="100000"/>
              </a:lnSpc>
              <a:spcBef>
                <a:spcPts val="100"/>
              </a:spcBef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Para</a:t>
            </a:r>
            <a:r>
              <a:rPr lang="pt-BR" spc="4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suporte</a:t>
            </a:r>
            <a:r>
              <a:rPr lang="pt-BR" spc="43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referente</a:t>
            </a:r>
            <a:r>
              <a:rPr lang="pt-BR" spc="4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pt-BR" spc="4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utilização</a:t>
            </a:r>
            <a:r>
              <a:rPr lang="pt-BR" b="1" spc="4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pt-BR" b="1" spc="4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sistema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pt-BR" spc="4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entre</a:t>
            </a:r>
            <a:r>
              <a:rPr lang="pt-BR" spc="4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pt-BR" spc="4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contato</a:t>
            </a:r>
            <a:r>
              <a:rPr lang="pt-BR" spc="4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com</a:t>
            </a:r>
            <a:r>
              <a:rPr lang="pt-BR" spc="4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pc="4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DTIE</a:t>
            </a:r>
            <a:r>
              <a:rPr lang="pt-BR" b="1" spc="4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pc="43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b="1" spc="4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Divisão Técnica de Formação e Gestão de Projetos de Tecnologia da Informação da Educação(SEG05.05)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pt-BR" b="1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pelo</a:t>
            </a:r>
            <a:r>
              <a:rPr lang="pt-BR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telefone</a:t>
            </a:r>
            <a:r>
              <a:rPr lang="pt-BR" b="1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spc="-10" dirty="0">
                <a:latin typeface="Arial" panose="020B0604020202020204" pitchFamily="34" charset="0"/>
                <a:cs typeface="Arial" panose="020B0604020202020204" pitchFamily="34" charset="0"/>
              </a:rPr>
              <a:t>2475-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7393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ou ramal</a:t>
            </a:r>
            <a:r>
              <a:rPr lang="pt-BR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spc="-10" dirty="0">
                <a:latin typeface="Arial" panose="020B0604020202020204" pitchFamily="34" charset="0"/>
                <a:cs typeface="Arial" panose="020B0604020202020204" pitchFamily="34" charset="0"/>
              </a:rPr>
              <a:t>7529.</a:t>
            </a:r>
          </a:p>
          <a:p>
            <a:pPr marL="29845" algn="just">
              <a:lnSpc>
                <a:spcPct val="100000"/>
              </a:lnSpc>
              <a:spcBef>
                <a:spcPts val="100"/>
              </a:spcBef>
            </a:pPr>
            <a:endParaRPr lang="pt-BR" b="1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845" algn="just">
              <a:spcBef>
                <a:spcPts val="100"/>
              </a:spcBef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Para</a:t>
            </a:r>
            <a:r>
              <a:rPr lang="pt-BR" spc="1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soluções em relação ao acesso do sistema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entre em contato com o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DAE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Departamento de Alimentação Escolar (SEG01.01), pelo telefone </a:t>
            </a:r>
            <a:r>
              <a:rPr lang="pt-BR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2475-7300 </a:t>
            </a:r>
            <a:r>
              <a:rPr lang="pt-BR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ou pelos ramais</a:t>
            </a:r>
            <a:r>
              <a:rPr lang="pt-BR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7434, 7439, 7558, 7604 e 7605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845" algn="just">
              <a:lnSpc>
                <a:spcPct val="100000"/>
              </a:lnSpc>
              <a:spcBef>
                <a:spcPts val="100"/>
              </a:spcBef>
            </a:pPr>
            <a:endParaRPr lang="pt-BR" b="1" spc="-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A571789-8567-4087-944A-29CF7D4428F5}"/>
              </a:ext>
            </a:extLst>
          </p:cNvPr>
          <p:cNvSpPr txBox="1"/>
          <p:nvPr/>
        </p:nvSpPr>
        <p:spPr>
          <a:xfrm>
            <a:off x="1392577" y="1092820"/>
            <a:ext cx="4249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spc="-40" dirty="0">
                <a:solidFill>
                  <a:srgbClr val="44536A"/>
                </a:solidFill>
                <a:latin typeface="Arial"/>
                <a:cs typeface="Arial"/>
              </a:rPr>
              <a:t>CONTATOS</a:t>
            </a:r>
            <a:r>
              <a:rPr lang="pt-BR" sz="1800" b="1" spc="-60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lang="pt-BR" sz="1800" b="1" dirty="0">
                <a:solidFill>
                  <a:srgbClr val="44536A"/>
                </a:solidFill>
                <a:latin typeface="Arial"/>
                <a:cs typeface="Arial"/>
              </a:rPr>
              <a:t>E</a:t>
            </a:r>
            <a:r>
              <a:rPr lang="pt-BR" sz="1800" b="1" spc="-35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lang="pt-BR" sz="1800" b="1" spc="-10" dirty="0">
                <a:solidFill>
                  <a:srgbClr val="44536A"/>
                </a:solidFill>
                <a:latin typeface="Arial"/>
                <a:cs typeface="Arial"/>
              </a:rPr>
              <a:t>SUPORTE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63266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>
            <a:extLst>
              <a:ext uri="{FF2B5EF4-FFF2-40B4-BE49-F238E27FC236}">
                <a16:creationId xmlns:a16="http://schemas.microsoft.com/office/drawing/2014/main" id="{5ADF81CD-3A0B-4F9C-802C-1057126934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grayscl/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" r="1733" b="6486"/>
          <a:stretch/>
        </p:blipFill>
        <p:spPr>
          <a:xfrm>
            <a:off x="-685801" y="-228599"/>
            <a:ext cx="12877801" cy="708659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01417F7-DA43-4AF7-A0EF-1335FA355121}"/>
              </a:ext>
            </a:extLst>
          </p:cNvPr>
          <p:cNvSpPr txBox="1"/>
          <p:nvPr/>
        </p:nvSpPr>
        <p:spPr>
          <a:xfrm>
            <a:off x="1053058" y="587427"/>
            <a:ext cx="10422512" cy="37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pt-BR" dirty="0"/>
              <a:t>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Após acessar a tela de sistemas, selecione o ícone do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“Cardápio em Foco”.</a:t>
            </a:r>
            <a:endParaRPr lang="pt-BR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Espaço Reservado para Número de Slide 14">
            <a:extLst>
              <a:ext uri="{FF2B5EF4-FFF2-40B4-BE49-F238E27FC236}">
                <a16:creationId xmlns:a16="http://schemas.microsoft.com/office/drawing/2014/main" id="{F5AE2FCD-C03C-4992-9126-706D76038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970AD-D641-4890-869D-27C22ABCBF06}" type="slidenum">
              <a:rPr lang="pt-BR" b="1" smtClean="0">
                <a:solidFill>
                  <a:schemeClr val="tx1"/>
                </a:solidFill>
              </a:rPr>
              <a:t>3</a:t>
            </a:fld>
            <a:endParaRPr lang="pt-BR" b="1" dirty="0">
              <a:solidFill>
                <a:schemeClr val="tx1"/>
              </a:solidFill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76C128E0-76A6-4485-835B-E55D23A35C6A}"/>
              </a:ext>
            </a:extLst>
          </p:cNvPr>
          <p:cNvGrpSpPr/>
          <p:nvPr/>
        </p:nvGrpSpPr>
        <p:grpSpPr>
          <a:xfrm>
            <a:off x="1814420" y="1195424"/>
            <a:ext cx="8167780" cy="4467151"/>
            <a:chOff x="2012110" y="1306666"/>
            <a:chExt cx="8167780" cy="4467151"/>
          </a:xfrm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5D747CC8-6DC1-4138-8CA8-C1CA84631F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12110" y="1306666"/>
              <a:ext cx="8167780" cy="4467151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99F536D2-CFBD-4FBC-ADEB-B49B434CDF75}"/>
                </a:ext>
              </a:extLst>
            </p:cNvPr>
            <p:cNvSpPr/>
            <p:nvPr/>
          </p:nvSpPr>
          <p:spPr>
            <a:xfrm>
              <a:off x="6943725" y="3198019"/>
              <a:ext cx="1421606" cy="38576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Seta: para a Direita 41">
              <a:extLst>
                <a:ext uri="{FF2B5EF4-FFF2-40B4-BE49-F238E27FC236}">
                  <a16:creationId xmlns:a16="http://schemas.microsoft.com/office/drawing/2014/main" id="{021B1A80-FC4D-42C5-BBAC-297828B423E2}"/>
                </a:ext>
              </a:extLst>
            </p:cNvPr>
            <p:cNvSpPr/>
            <p:nvPr/>
          </p:nvSpPr>
          <p:spPr>
            <a:xfrm>
              <a:off x="6324600" y="3212306"/>
              <a:ext cx="619125" cy="371475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052203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m 24">
            <a:extLst>
              <a:ext uri="{FF2B5EF4-FFF2-40B4-BE49-F238E27FC236}">
                <a16:creationId xmlns:a16="http://schemas.microsoft.com/office/drawing/2014/main" id="{4674C2D4-75CE-4784-8567-1831BFFEB2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grayscl/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" r="1733" b="6486"/>
          <a:stretch/>
        </p:blipFill>
        <p:spPr>
          <a:xfrm>
            <a:off x="-685801" y="-228599"/>
            <a:ext cx="12877801" cy="708659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01417F7-DA43-4AF7-A0EF-1335FA355121}"/>
              </a:ext>
            </a:extLst>
          </p:cNvPr>
          <p:cNvSpPr txBox="1"/>
          <p:nvPr/>
        </p:nvSpPr>
        <p:spPr>
          <a:xfrm>
            <a:off x="2471354" y="608061"/>
            <a:ext cx="10851405" cy="1165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  <a:tabLst>
                <a:tab pos="-540385" algn="l"/>
              </a:tabLst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seguida, digite seu e-mail e senha para fazer o login.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  <a:tabLst>
                <a:tab pos="-540385" algn="l"/>
              </a:tabLst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Caso não tenha conta, clique em “</a:t>
            </a:r>
            <a:r>
              <a:rPr lang="pt-B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Registre-se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D8157F32-CF62-4B46-8754-8EF156835D3D}"/>
              </a:ext>
            </a:extLst>
          </p:cNvPr>
          <p:cNvGrpSpPr/>
          <p:nvPr/>
        </p:nvGrpSpPr>
        <p:grpSpPr>
          <a:xfrm>
            <a:off x="4265719" y="1569243"/>
            <a:ext cx="3328842" cy="3719513"/>
            <a:chOff x="4276870" y="1569243"/>
            <a:chExt cx="3328842" cy="3719513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094B3D58-6A00-411A-A91A-9C39EEDE7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76870" y="1569243"/>
              <a:ext cx="3328842" cy="3719513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36" name="Seta: para a Direita 35">
              <a:extLst>
                <a:ext uri="{FF2B5EF4-FFF2-40B4-BE49-F238E27FC236}">
                  <a16:creationId xmlns:a16="http://schemas.microsoft.com/office/drawing/2014/main" id="{4CC45BC9-72C0-4A34-9E18-98E0EC11CFC3}"/>
                </a:ext>
              </a:extLst>
            </p:cNvPr>
            <p:cNvSpPr/>
            <p:nvPr/>
          </p:nvSpPr>
          <p:spPr>
            <a:xfrm rot="10800000">
              <a:off x="6819900" y="4574381"/>
              <a:ext cx="619125" cy="371475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689180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>
            <a:extLst>
              <a:ext uri="{FF2B5EF4-FFF2-40B4-BE49-F238E27FC236}">
                <a16:creationId xmlns:a16="http://schemas.microsoft.com/office/drawing/2014/main" id="{5ADF81CD-3A0B-4F9C-802C-1057126934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grayscl/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" r="1733" b="6486"/>
          <a:stretch/>
        </p:blipFill>
        <p:spPr>
          <a:xfrm>
            <a:off x="-685801" y="-228599"/>
            <a:ext cx="12877801" cy="708659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01417F7-DA43-4AF7-A0EF-1335FA355121}"/>
              </a:ext>
            </a:extLst>
          </p:cNvPr>
          <p:cNvSpPr txBox="1"/>
          <p:nvPr/>
        </p:nvSpPr>
        <p:spPr>
          <a:xfrm>
            <a:off x="271644" y="642439"/>
            <a:ext cx="10422512" cy="766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Preencha o cadastro e clique em </a:t>
            </a:r>
            <a:r>
              <a:rPr lang="pt-B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“Salvar”.</a:t>
            </a:r>
            <a:endParaRPr lang="pt-B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Espaço Reservado para Número de Slide 14">
            <a:extLst>
              <a:ext uri="{FF2B5EF4-FFF2-40B4-BE49-F238E27FC236}">
                <a16:creationId xmlns:a16="http://schemas.microsoft.com/office/drawing/2014/main" id="{F5AE2FCD-C03C-4992-9126-706D76038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970AD-D641-4890-869D-27C22ABCBF06}" type="slidenum">
              <a:rPr lang="pt-BR" b="1" smtClean="0">
                <a:solidFill>
                  <a:schemeClr val="tx1"/>
                </a:solidFill>
              </a:rPr>
              <a:t>5</a:t>
            </a:fld>
            <a:endParaRPr lang="pt-BR" b="1" dirty="0">
              <a:solidFill>
                <a:schemeClr val="tx1"/>
              </a:solidFill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5A209E67-27B7-4C97-88D1-9E0A8074AFDD}"/>
              </a:ext>
            </a:extLst>
          </p:cNvPr>
          <p:cNvGrpSpPr/>
          <p:nvPr/>
        </p:nvGrpSpPr>
        <p:grpSpPr>
          <a:xfrm>
            <a:off x="3009680" y="1162050"/>
            <a:ext cx="5843906" cy="4533899"/>
            <a:chOff x="3009680" y="1162050"/>
            <a:chExt cx="5843906" cy="4533899"/>
          </a:xfrm>
        </p:grpSpPr>
        <p:pic>
          <p:nvPicPr>
            <p:cNvPr id="75" name="Imagem 74">
              <a:extLst>
                <a:ext uri="{FF2B5EF4-FFF2-40B4-BE49-F238E27FC236}">
                  <a16:creationId xmlns:a16="http://schemas.microsoft.com/office/drawing/2014/main" id="{698CCF2C-8CD8-46C8-B9CC-0E7DAD62010D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3009680" y="1162050"/>
              <a:ext cx="5843906" cy="4533899"/>
            </a:xfrm>
            <a:prstGeom prst="rect">
              <a:avLst/>
            </a:prstGeom>
          </p:spPr>
        </p:pic>
        <p:sp>
          <p:nvSpPr>
            <p:cNvPr id="76" name="Seta: para a Direita 75">
              <a:extLst>
                <a:ext uri="{FF2B5EF4-FFF2-40B4-BE49-F238E27FC236}">
                  <a16:creationId xmlns:a16="http://schemas.microsoft.com/office/drawing/2014/main" id="{C938AEA9-9900-4C81-81CD-FDB5EE713190}"/>
                </a:ext>
              </a:extLst>
            </p:cNvPr>
            <p:cNvSpPr/>
            <p:nvPr/>
          </p:nvSpPr>
          <p:spPr>
            <a:xfrm>
              <a:off x="7600950" y="4903838"/>
              <a:ext cx="619125" cy="371475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677240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m 24">
            <a:extLst>
              <a:ext uri="{FF2B5EF4-FFF2-40B4-BE49-F238E27FC236}">
                <a16:creationId xmlns:a16="http://schemas.microsoft.com/office/drawing/2014/main" id="{4674C2D4-75CE-4784-8567-1831BFFEB2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grayscl/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" r="1733" b="6486"/>
          <a:stretch/>
        </p:blipFill>
        <p:spPr>
          <a:xfrm>
            <a:off x="-685801" y="-228599"/>
            <a:ext cx="12877801" cy="708659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01417F7-DA43-4AF7-A0EF-1335FA355121}"/>
              </a:ext>
            </a:extLst>
          </p:cNvPr>
          <p:cNvSpPr txBox="1"/>
          <p:nvPr/>
        </p:nvSpPr>
        <p:spPr>
          <a:xfrm>
            <a:off x="989687" y="641928"/>
            <a:ext cx="10851405" cy="37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/>
              <a:t>	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Caso tenha esquecido sua senha, utilize a opção </a:t>
            </a:r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clique aqui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para redefini-la.</a:t>
            </a:r>
            <a:endParaRPr lang="pt-B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67AFB2E7-BEE9-44B8-A04E-D3CD8C05DD93}"/>
              </a:ext>
            </a:extLst>
          </p:cNvPr>
          <p:cNvGrpSpPr/>
          <p:nvPr/>
        </p:nvGrpSpPr>
        <p:grpSpPr>
          <a:xfrm>
            <a:off x="4276870" y="1569243"/>
            <a:ext cx="3328842" cy="3719513"/>
            <a:chOff x="4276870" y="1569243"/>
            <a:chExt cx="3328842" cy="3719513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094B3D58-6A00-411A-A91A-9C39EEDE7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76870" y="1569243"/>
              <a:ext cx="3328842" cy="3719513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36" name="Seta: para a Direita 35">
              <a:extLst>
                <a:ext uri="{FF2B5EF4-FFF2-40B4-BE49-F238E27FC236}">
                  <a16:creationId xmlns:a16="http://schemas.microsoft.com/office/drawing/2014/main" id="{4CC45BC9-72C0-4A34-9E18-98E0EC11CFC3}"/>
                </a:ext>
              </a:extLst>
            </p:cNvPr>
            <p:cNvSpPr/>
            <p:nvPr/>
          </p:nvSpPr>
          <p:spPr>
            <a:xfrm rot="10800000">
              <a:off x="6877050" y="4741913"/>
              <a:ext cx="619125" cy="371475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282844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m 24">
            <a:extLst>
              <a:ext uri="{FF2B5EF4-FFF2-40B4-BE49-F238E27FC236}">
                <a16:creationId xmlns:a16="http://schemas.microsoft.com/office/drawing/2014/main" id="{4674C2D4-75CE-4784-8567-1831BFFEB2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grayscl/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" r="1733" b="6486"/>
          <a:stretch/>
        </p:blipFill>
        <p:spPr>
          <a:xfrm>
            <a:off x="-685801" y="-228599"/>
            <a:ext cx="12877801" cy="708659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01417F7-DA43-4AF7-A0EF-1335FA355121}"/>
              </a:ext>
            </a:extLst>
          </p:cNvPr>
          <p:cNvSpPr txBox="1"/>
          <p:nvPr/>
        </p:nvSpPr>
        <p:spPr>
          <a:xfrm>
            <a:off x="422421" y="608061"/>
            <a:ext cx="10851405" cy="670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/>
              <a:t>	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Na tela inicial, utilize o menu lateral à esquerda para acessar as funcionalidades: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“Painéis”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“Cadastro”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“Relatórios”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01A8246C-728D-4974-BA85-798139DF91E3}"/>
              </a:ext>
            </a:extLst>
          </p:cNvPr>
          <p:cNvGrpSpPr/>
          <p:nvPr/>
        </p:nvGrpSpPr>
        <p:grpSpPr>
          <a:xfrm>
            <a:off x="1744307" y="1381589"/>
            <a:ext cx="8760334" cy="4578515"/>
            <a:chOff x="1744307" y="1381589"/>
            <a:chExt cx="8760334" cy="4578515"/>
          </a:xfrm>
        </p:grpSpPr>
        <p:grpSp>
          <p:nvGrpSpPr>
            <p:cNvPr id="11" name="Agrupar 10">
              <a:extLst>
                <a:ext uri="{FF2B5EF4-FFF2-40B4-BE49-F238E27FC236}">
                  <a16:creationId xmlns:a16="http://schemas.microsoft.com/office/drawing/2014/main" id="{438AD34B-C1D8-4758-8BDC-45D94BBFC7B1}"/>
                </a:ext>
              </a:extLst>
            </p:cNvPr>
            <p:cNvGrpSpPr/>
            <p:nvPr/>
          </p:nvGrpSpPr>
          <p:grpSpPr>
            <a:xfrm>
              <a:off x="1744307" y="1381589"/>
              <a:ext cx="8760334" cy="4578515"/>
              <a:chOff x="1715833" y="1247775"/>
              <a:chExt cx="8760334" cy="4578515"/>
            </a:xfrm>
          </p:grpSpPr>
          <p:pic>
            <p:nvPicPr>
              <p:cNvPr id="4" name="Imagem 3">
                <a:extLst>
                  <a:ext uri="{FF2B5EF4-FFF2-40B4-BE49-F238E27FC236}">
                    <a16:creationId xmlns:a16="http://schemas.microsoft.com/office/drawing/2014/main" id="{509714F8-C518-4745-A5DC-16E35DEF13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15833" y="1247775"/>
                <a:ext cx="8760334" cy="4578515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</p:pic>
          <p:pic>
            <p:nvPicPr>
              <p:cNvPr id="10" name="Imagem 9">
                <a:extLst>
                  <a:ext uri="{FF2B5EF4-FFF2-40B4-BE49-F238E27FC236}">
                    <a16:creationId xmlns:a16="http://schemas.microsoft.com/office/drawing/2014/main" id="{BF1C2A4A-7275-471C-9C66-37F3CB0C15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44307" y="1693897"/>
                <a:ext cx="1295225" cy="1033992"/>
              </a:xfrm>
              <a:prstGeom prst="rect">
                <a:avLst/>
              </a:prstGeom>
            </p:spPr>
          </p:pic>
        </p:grpSp>
        <p:sp>
          <p:nvSpPr>
            <p:cNvPr id="2" name="Retângulo 1">
              <a:extLst>
                <a:ext uri="{FF2B5EF4-FFF2-40B4-BE49-F238E27FC236}">
                  <a16:creationId xmlns:a16="http://schemas.microsoft.com/office/drawing/2014/main" id="{1B466018-B72D-4B96-9DB1-ECF30D8F3D38}"/>
                </a:ext>
              </a:extLst>
            </p:cNvPr>
            <p:cNvSpPr/>
            <p:nvPr/>
          </p:nvSpPr>
          <p:spPr>
            <a:xfrm>
              <a:off x="1772781" y="1827711"/>
              <a:ext cx="1032347" cy="76617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990857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m 24">
            <a:extLst>
              <a:ext uri="{FF2B5EF4-FFF2-40B4-BE49-F238E27FC236}">
                <a16:creationId xmlns:a16="http://schemas.microsoft.com/office/drawing/2014/main" id="{4674C2D4-75CE-4784-8567-1831BFFEB2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grayscl/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" r="1733" b="6486"/>
          <a:stretch/>
        </p:blipFill>
        <p:spPr>
          <a:xfrm>
            <a:off x="-685801" y="-228599"/>
            <a:ext cx="12877801" cy="708659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01417F7-DA43-4AF7-A0EF-1335FA355121}"/>
              </a:ext>
            </a:extLst>
          </p:cNvPr>
          <p:cNvSpPr txBox="1"/>
          <p:nvPr/>
        </p:nvSpPr>
        <p:spPr>
          <a:xfrm>
            <a:off x="1957389" y="591290"/>
            <a:ext cx="10851405" cy="766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  <a:tabLst>
                <a:tab pos="-540385" algn="l"/>
              </a:tabLst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 função “</a:t>
            </a:r>
            <a:r>
              <a:rPr lang="pt-B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Painéis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”, temos 2 submenus, “</a:t>
            </a:r>
            <a:r>
              <a:rPr lang="pt-B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Analítico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e “</a:t>
            </a:r>
            <a:r>
              <a:rPr lang="pt-B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Galeria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”(</a:t>
            </a:r>
            <a:r>
              <a:rPr lang="pt-BR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96B41015-3941-4110-97D0-823BA2BB3D54}"/>
              </a:ext>
            </a:extLst>
          </p:cNvPr>
          <p:cNvGrpSpPr/>
          <p:nvPr/>
        </p:nvGrpSpPr>
        <p:grpSpPr>
          <a:xfrm>
            <a:off x="1540536" y="1336133"/>
            <a:ext cx="8694075" cy="4416967"/>
            <a:chOff x="1540536" y="1336133"/>
            <a:chExt cx="8694075" cy="4416967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2869F523-A553-49D4-9F7F-DD266F064E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1475" y="1336133"/>
              <a:ext cx="8663136" cy="4416967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3" name="Seta: para a Direita 12">
              <a:extLst>
                <a:ext uri="{FF2B5EF4-FFF2-40B4-BE49-F238E27FC236}">
                  <a16:creationId xmlns:a16="http://schemas.microsoft.com/office/drawing/2014/main" id="{560B403B-A216-4416-9508-890A0F73D891}"/>
                </a:ext>
              </a:extLst>
            </p:cNvPr>
            <p:cNvSpPr/>
            <p:nvPr/>
          </p:nvSpPr>
          <p:spPr>
            <a:xfrm rot="10800000">
              <a:off x="2887133" y="2055738"/>
              <a:ext cx="907238" cy="573630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76A7207A-A1EF-45B8-9D7C-2CD7FE01F943}"/>
                </a:ext>
              </a:extLst>
            </p:cNvPr>
            <p:cNvSpPr txBox="1"/>
            <p:nvPr/>
          </p:nvSpPr>
          <p:spPr>
            <a:xfrm>
              <a:off x="3836461" y="2131517"/>
              <a:ext cx="379565" cy="5433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b="1" dirty="0">
                  <a:solidFill>
                    <a:srgbClr val="FF0000"/>
                  </a:solidFill>
                </a:rPr>
                <a:t>1</a:t>
              </a:r>
              <a:endParaRPr lang="pt-BR" b="1" dirty="0">
                <a:solidFill>
                  <a:srgbClr val="FF0000"/>
                </a:solidFill>
              </a:endParaRPr>
            </a:p>
          </p:txBody>
        </p:sp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E9669887-ED5D-4348-8D9F-1A84D72D5A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40536" y="1832850"/>
              <a:ext cx="1357748" cy="1684066"/>
            </a:xfrm>
            <a:prstGeom prst="rect">
              <a:avLst/>
            </a:prstGeom>
          </p:spPr>
        </p:pic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EBFFA8FA-D85F-401E-981D-DB58E0A54BA7}"/>
                </a:ext>
              </a:extLst>
            </p:cNvPr>
            <p:cNvSpPr/>
            <p:nvPr/>
          </p:nvSpPr>
          <p:spPr>
            <a:xfrm>
              <a:off x="1550430" y="1871133"/>
              <a:ext cx="1336702" cy="23117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433915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m 24">
            <a:extLst>
              <a:ext uri="{FF2B5EF4-FFF2-40B4-BE49-F238E27FC236}">
                <a16:creationId xmlns:a16="http://schemas.microsoft.com/office/drawing/2014/main" id="{4674C2D4-75CE-4784-8567-1831BFFEB2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grayscl/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" r="1733" b="6486"/>
          <a:stretch/>
        </p:blipFill>
        <p:spPr>
          <a:xfrm>
            <a:off x="-685801" y="-228599"/>
            <a:ext cx="12877801" cy="708659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01417F7-DA43-4AF7-A0EF-1335FA355121}"/>
              </a:ext>
            </a:extLst>
          </p:cNvPr>
          <p:cNvSpPr txBox="1"/>
          <p:nvPr/>
        </p:nvSpPr>
        <p:spPr>
          <a:xfrm>
            <a:off x="491432" y="631622"/>
            <a:ext cx="10851405" cy="766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  <a:tabLst>
                <a:tab pos="-540385" algn="l"/>
              </a:tabLst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Clicando na função “</a:t>
            </a:r>
            <a:r>
              <a:rPr lang="pt-B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Analítico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”, temos uma tela com gráficos dos dados cadastrados no sistema.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3BF651F8-BB5B-4D06-B314-606DFDAC3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476" y="1747837"/>
            <a:ext cx="745480" cy="1100137"/>
          </a:xfrm>
          <a:prstGeom prst="rect">
            <a:avLst/>
          </a:prstGeom>
        </p:spPr>
      </p:pic>
      <p:grpSp>
        <p:nvGrpSpPr>
          <p:cNvPr id="4" name="Agrupar 3">
            <a:extLst>
              <a:ext uri="{FF2B5EF4-FFF2-40B4-BE49-F238E27FC236}">
                <a16:creationId xmlns:a16="http://schemas.microsoft.com/office/drawing/2014/main" id="{2E4853B9-1728-4D3C-B9A2-053086A7A974}"/>
              </a:ext>
            </a:extLst>
          </p:cNvPr>
          <p:cNvGrpSpPr/>
          <p:nvPr/>
        </p:nvGrpSpPr>
        <p:grpSpPr>
          <a:xfrm>
            <a:off x="1571476" y="1397794"/>
            <a:ext cx="8879834" cy="4407236"/>
            <a:chOff x="1571475" y="1514475"/>
            <a:chExt cx="8879834" cy="4407236"/>
          </a:xfrm>
        </p:grpSpPr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C0C16808-58D0-4870-859F-22C5088C8D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71475" y="1514475"/>
              <a:ext cx="8879834" cy="4407236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1D0CAF9A-7216-4E8F-B209-3C4081C59206}"/>
                </a:ext>
              </a:extLst>
            </p:cNvPr>
            <p:cNvSpPr/>
            <p:nvPr/>
          </p:nvSpPr>
          <p:spPr>
            <a:xfrm>
              <a:off x="2339975" y="2184400"/>
              <a:ext cx="8086726" cy="369252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5F5314DB-84B8-4808-89CC-DD858D8E3424}"/>
                </a:ext>
              </a:extLst>
            </p:cNvPr>
            <p:cNvSpPr/>
            <p:nvPr/>
          </p:nvSpPr>
          <p:spPr>
            <a:xfrm>
              <a:off x="1571475" y="1871547"/>
              <a:ext cx="745480" cy="16764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1266004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713</Words>
  <Application>Microsoft Office PowerPoint</Application>
  <PresentationFormat>Widescreen</PresentationFormat>
  <Paragraphs>33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Cooper Black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Leandro Ribeiro Prado</dc:creator>
  <cp:lastModifiedBy>Daiana Lima Souza Santos</cp:lastModifiedBy>
  <cp:revision>160</cp:revision>
  <dcterms:created xsi:type="dcterms:W3CDTF">2026-03-23T15:15:39Z</dcterms:created>
  <dcterms:modified xsi:type="dcterms:W3CDTF">2026-03-26T13:51:51Z</dcterms:modified>
</cp:coreProperties>
</file>