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hRGpJrKiMowZhABbL+iNsvVir5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59" name="Google Shape;59;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25"/>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25"/>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9pPr>
          </a:lstStyle>
          <a:p/>
        </p:txBody>
      </p:sp>
      <p:sp>
        <p:nvSpPr>
          <p:cNvPr id="179" name="Google Shape;179;p25"/>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0" name="Google Shape;180;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83" name="Shape 183"/>
        <p:cNvGrpSpPr/>
        <p:nvPr/>
      </p:nvGrpSpPr>
      <p:grpSpPr>
        <a:xfrm>
          <a:off x="0" y="0"/>
          <a:ext cx="0" cy="0"/>
          <a:chOff x="0" y="0"/>
          <a:chExt cx="0" cy="0"/>
        </a:xfrm>
      </p:grpSpPr>
      <p:sp>
        <p:nvSpPr>
          <p:cNvPr id="184" name="Google Shape;184;p26"/>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6"/>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86" name="Google Shape;186;p26"/>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7" name="Google Shape;187;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90" name="Shape 190"/>
        <p:cNvGrpSpPr/>
        <p:nvPr/>
      </p:nvGrpSpPr>
      <p:grpSpPr>
        <a:xfrm>
          <a:off x="0" y="0"/>
          <a:ext cx="0" cy="0"/>
          <a:chOff x="0" y="0"/>
          <a:chExt cx="0" cy="0"/>
        </a:xfrm>
      </p:grpSpPr>
      <p:sp>
        <p:nvSpPr>
          <p:cNvPr id="191" name="Google Shape;191;p27"/>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7"/>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3" name="Google Shape;193;p2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96" name="Shape 196"/>
        <p:cNvGrpSpPr/>
        <p:nvPr/>
      </p:nvGrpSpPr>
      <p:grpSpPr>
        <a:xfrm>
          <a:off x="0" y="0"/>
          <a:ext cx="0" cy="0"/>
          <a:chOff x="0" y="0"/>
          <a:chExt cx="0" cy="0"/>
        </a:xfrm>
      </p:grpSpPr>
      <p:sp>
        <p:nvSpPr>
          <p:cNvPr id="197" name="Google Shape;197;p28"/>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28"/>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9" name="Google Shape;199;p28"/>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00" name="Google Shape;200;p2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203" name="Google Shape;203;p28"/>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pt-BR" sz="8000" cap="none">
                <a:solidFill>
                  <a:schemeClr val="lt1"/>
                </a:solidFill>
                <a:latin typeface="Twentieth Century"/>
                <a:ea typeface="Twentieth Century"/>
                <a:cs typeface="Twentieth Century"/>
                <a:sym typeface="Twentieth Century"/>
              </a:rPr>
              <a:t>“</a:t>
            </a:r>
            <a:endParaRPr/>
          </a:p>
        </p:txBody>
      </p:sp>
      <p:sp>
        <p:nvSpPr>
          <p:cNvPr id="204" name="Google Shape;204;p28"/>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pt-BR"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05" name="Shape 205"/>
        <p:cNvGrpSpPr/>
        <p:nvPr/>
      </p:nvGrpSpPr>
      <p:grpSpPr>
        <a:xfrm>
          <a:off x="0" y="0"/>
          <a:ext cx="0" cy="0"/>
          <a:chOff x="0" y="0"/>
          <a:chExt cx="0" cy="0"/>
        </a:xfrm>
      </p:grpSpPr>
      <p:sp>
        <p:nvSpPr>
          <p:cNvPr id="206" name="Google Shape;206;p29"/>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29"/>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08" name="Google Shape;208;p2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11" name="Shape 211"/>
        <p:cNvGrpSpPr/>
        <p:nvPr/>
      </p:nvGrpSpPr>
      <p:grpSpPr>
        <a:xfrm>
          <a:off x="0" y="0"/>
          <a:ext cx="0" cy="0"/>
          <a:chOff x="0" y="0"/>
          <a:chExt cx="0" cy="0"/>
        </a:xfrm>
      </p:grpSpPr>
      <p:sp>
        <p:nvSpPr>
          <p:cNvPr id="212" name="Google Shape;212;p3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0"/>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30"/>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5" name="Google Shape;215;p30"/>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6" name="Google Shape;216;p30"/>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7" name="Google Shape;217;p30"/>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8" name="Google Shape;218;p30"/>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3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1"/>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3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2"/>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2"/>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3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7"/>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65" name="Google Shape;65;p17"/>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66" name="Google Shape;66;p17"/>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67" name="Google Shape;67;p17"/>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68" name="Google Shape;68;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71" name="Shape 71"/>
        <p:cNvGrpSpPr/>
        <p:nvPr/>
      </p:nvGrpSpPr>
      <p:grpSpPr>
        <a:xfrm>
          <a:off x="0" y="0"/>
          <a:ext cx="0" cy="0"/>
          <a:chOff x="0" y="0"/>
          <a:chExt cx="0" cy="0"/>
        </a:xfrm>
      </p:grpSpPr>
      <p:sp>
        <p:nvSpPr>
          <p:cNvPr id="72" name="Google Shape;72;p18"/>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8"/>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74" name="Google Shape;74;p18"/>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75" name="Google Shape;75;p18"/>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76" name="Google Shape;76;p18"/>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77" name="Google Shape;77;p18"/>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78" name="Google Shape;78;p18"/>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79" name="Google Shape;79;p18"/>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80" name="Google Shape;80;p18"/>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81" name="Google Shape;81;p18"/>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82" name="Google Shape;82;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1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88" name="Google Shape;88;p19"/>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89" name="Google Shape;89;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2" name="Shape 92"/>
        <p:cNvGrpSpPr/>
        <p:nvPr/>
      </p:nvGrpSpPr>
      <p:grpSpPr>
        <a:xfrm>
          <a:off x="0" y="0"/>
          <a:ext cx="0" cy="0"/>
          <a:chOff x="0" y="0"/>
          <a:chExt cx="0" cy="0"/>
        </a:xfrm>
      </p:grpSpPr>
      <p:pic>
        <p:nvPicPr>
          <p:cNvPr descr="\\DROBO-FS\QuickDrops\JB\PPTX NG\Droplets\LightingOverlay.png" id="93" name="Google Shape;93;p20"/>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94" name="Google Shape;94;p20"/>
          <p:cNvGrpSpPr/>
          <p:nvPr/>
        </p:nvGrpSpPr>
        <p:grpSpPr>
          <a:xfrm>
            <a:off x="0" y="0"/>
            <a:ext cx="2305051" cy="6858001"/>
            <a:chOff x="0" y="0"/>
            <a:chExt cx="2305051" cy="6858001"/>
          </a:xfrm>
        </p:grpSpPr>
        <p:sp>
          <p:nvSpPr>
            <p:cNvPr id="95" name="Google Shape;95;p20"/>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101" name="Google Shape;101;p20"/>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102" name="Google Shape;102;p20"/>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104" name="Google Shape;104;p20"/>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05" name="Google Shape;105;p20"/>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108" name="Google Shape;108;p20"/>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110" name="Google Shape;110;p20"/>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113" name="Google Shape;113;p20"/>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116" name="Google Shape;116;p20"/>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118" name="Google Shape;118;p20"/>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120" name="Google Shape;120;p20"/>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122" name="Google Shape;122;p20"/>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26" name="Google Shape;126;p20"/>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27" name="Google Shape;127;p20"/>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29" name="Google Shape;129;p20"/>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30" name="Google Shape;130;p20"/>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32" name="Google Shape;132;p20"/>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34" name="Google Shape;134;p20"/>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37" name="Google Shape;137;p20"/>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39" name="Google Shape;139;p20"/>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42" name="Google Shape;142;p20"/>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43" name="Google Shape;143;p20"/>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46" name="Google Shape;146;p20"/>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48" name="Google Shape;148;p20"/>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0"/>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0"/>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51" name="Google Shape;151;p20"/>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0"/>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0"/>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21"/>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1"/>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57" name="Google Shape;157;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2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9" name="Shape 169"/>
        <p:cNvGrpSpPr/>
        <p:nvPr/>
      </p:nvGrpSpPr>
      <p:grpSpPr>
        <a:xfrm>
          <a:off x="0" y="0"/>
          <a:ext cx="0" cy="0"/>
          <a:chOff x="0" y="0"/>
          <a:chExt cx="0" cy="0"/>
        </a:xfrm>
      </p:grpSpPr>
      <p:sp>
        <p:nvSpPr>
          <p:cNvPr id="170" name="Google Shape;170;p24"/>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4"/>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2" name="Google Shape;172;p24"/>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15"/>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15"/>
          <p:cNvGrpSpPr/>
          <p:nvPr/>
        </p:nvGrpSpPr>
        <p:grpSpPr>
          <a:xfrm>
            <a:off x="-14288" y="0"/>
            <a:ext cx="12053888" cy="6858001"/>
            <a:chOff x="-14288" y="0"/>
            <a:chExt cx="12053888" cy="6858001"/>
          </a:xfrm>
        </p:grpSpPr>
        <p:grpSp>
          <p:nvGrpSpPr>
            <p:cNvPr id="12" name="Google Shape;12;p15"/>
            <p:cNvGrpSpPr/>
            <p:nvPr/>
          </p:nvGrpSpPr>
          <p:grpSpPr>
            <a:xfrm>
              <a:off x="-14288" y="0"/>
              <a:ext cx="1220788" cy="6858001"/>
              <a:chOff x="-14288" y="0"/>
              <a:chExt cx="1220788" cy="6858001"/>
            </a:xfrm>
          </p:grpSpPr>
          <p:sp>
            <p:nvSpPr>
              <p:cNvPr id="13" name="Google Shape;13;p15"/>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5"/>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5"/>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5"/>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5"/>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5"/>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5"/>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5"/>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5"/>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5"/>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15"/>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5" name="Google Shape;25;p15"/>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5"/>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5"/>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5"/>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5"/>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5"/>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5"/>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5"/>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5"/>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5"/>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5"/>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5"/>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5"/>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5"/>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5"/>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15"/>
            <p:cNvGrpSpPr/>
            <p:nvPr/>
          </p:nvGrpSpPr>
          <p:grpSpPr>
            <a:xfrm>
              <a:off x="11364912" y="0"/>
              <a:ext cx="674688" cy="6848476"/>
              <a:chOff x="11364912" y="0"/>
              <a:chExt cx="674688" cy="6848476"/>
            </a:xfrm>
          </p:grpSpPr>
          <p:sp>
            <p:nvSpPr>
              <p:cNvPr id="41" name="Google Shape;41;p15"/>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5"/>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5"/>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5"/>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5"/>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5"/>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5"/>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5"/>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5"/>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5"/>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1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drive.google.com/file/d/1NVlmmJ9vKVxl9nyJ9ooHZo8EJRU68bOg/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adlet.com/turma2ava2020/bxv31jkbx7d8rzr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youtu.be/1qSVEEIOBO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2yvh9HRJA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menti.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1"/>
              </a:buClr>
              <a:buSzPts val="4000"/>
              <a:buNone/>
            </a:pPr>
            <a:r>
              <a:t/>
            </a:r>
            <a:endParaRPr sz="3200">
              <a:solidFill>
                <a:srgbClr val="002060"/>
              </a:solidFill>
            </a:endParaRPr>
          </a:p>
          <a:p>
            <a:pPr indent="0" lvl="0" marL="0" rtl="0" algn="ctr">
              <a:lnSpc>
                <a:spcPct val="120000"/>
              </a:lnSpc>
              <a:spcBef>
                <a:spcPts val="1000"/>
              </a:spcBef>
              <a:spcAft>
                <a:spcPts val="0"/>
              </a:spcAft>
              <a:buClr>
                <a:srgbClr val="002060"/>
              </a:buClr>
              <a:buSzPts val="4000"/>
              <a:buNone/>
            </a:pPr>
            <a:r>
              <a:rPr lang="pt-BR" sz="3200">
                <a:solidFill>
                  <a:srgbClr val="002060"/>
                </a:solidFill>
              </a:rPr>
              <a:t>1º Encontro - 29/03/2021</a:t>
            </a:r>
            <a:endParaRPr/>
          </a:p>
          <a:p>
            <a:pPr indent="0" lvl="0" marL="0" rtl="0" algn="ctr">
              <a:lnSpc>
                <a:spcPct val="120000"/>
              </a:lnSpc>
              <a:spcBef>
                <a:spcPts val="1000"/>
              </a:spcBef>
              <a:spcAft>
                <a:spcPts val="0"/>
              </a:spcAft>
              <a:buClr>
                <a:srgbClr val="002060"/>
              </a:buClr>
              <a:buSzPts val="4000"/>
              <a:buNone/>
            </a:pPr>
            <a:r>
              <a:rPr lang="pt-BR" sz="3200">
                <a:solidFill>
                  <a:srgbClr val="002060"/>
                </a:solidFill>
              </a:rPr>
              <a:t>Formadores: Roseli e Tamires</a:t>
            </a:r>
            <a:endParaRPr/>
          </a:p>
        </p:txBody>
      </p:sp>
      <p:sp>
        <p:nvSpPr>
          <p:cNvPr id="239" name="Google Shape;239;p1"/>
          <p:cNvSpPr txBox="1"/>
          <p:nvPr>
            <p:ph type="title"/>
          </p:nvPr>
        </p:nvSpPr>
        <p:spPr>
          <a:xfrm>
            <a:off x="1141413" y="618518"/>
            <a:ext cx="10294186"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Helvetica Neue"/>
              <a:buNone/>
            </a:pPr>
            <a:r>
              <a:rPr b="1" lang="pt-BR" sz="2800">
                <a:solidFill>
                  <a:schemeClr val="dk1"/>
                </a:solidFill>
                <a:latin typeface="Helvetica Neue"/>
                <a:ea typeface="Helvetica Neue"/>
                <a:cs typeface="Helvetica Neue"/>
                <a:sym typeface="Helvetica Neue"/>
              </a:rPr>
              <a:t>FORMAÇÃO GESTORES E </a:t>
            </a:r>
            <a:br>
              <a:rPr b="1" lang="pt-BR" sz="2800">
                <a:latin typeface="Helvetica Neue"/>
                <a:ea typeface="Helvetica Neue"/>
                <a:cs typeface="Helvetica Neue"/>
                <a:sym typeface="Helvetica Neue"/>
              </a:rPr>
            </a:br>
            <a:r>
              <a:rPr b="1" lang="pt-BR" sz="2800">
                <a:solidFill>
                  <a:schemeClr val="dk1"/>
                </a:solidFill>
                <a:latin typeface="Helvetica Neue"/>
                <a:ea typeface="Helvetica Neue"/>
                <a:cs typeface="Helvetica Neue"/>
                <a:sym typeface="Helvetica Neue"/>
              </a:rPr>
              <a:t>COORDENADORES PEDAGÓGICOS</a:t>
            </a:r>
            <a:br>
              <a:rPr b="1" lang="pt-BR" sz="2800">
                <a:solidFill>
                  <a:schemeClr val="dk1"/>
                </a:solidFill>
                <a:latin typeface="Helvetica Neue"/>
                <a:ea typeface="Helvetica Neue"/>
                <a:cs typeface="Helvetica Neue"/>
                <a:sym typeface="Helvetica Neue"/>
              </a:rPr>
            </a:br>
            <a:r>
              <a:rPr b="1" lang="pt-BR" sz="2800">
                <a:solidFill>
                  <a:schemeClr val="dk1"/>
                </a:solidFill>
                <a:latin typeface="Helvetica Neue"/>
                <a:ea typeface="Helvetica Neue"/>
                <a:cs typeface="Helvetica Neue"/>
                <a:sym typeface="Helvetica Neue"/>
              </a:rPr>
              <a:t> DAS INSTITUIÇÕES PARCEIRAS</a:t>
            </a:r>
            <a:endParaRPr sz="2800">
              <a:solidFill>
                <a:schemeClr val="dk1"/>
              </a:solidFill>
            </a:endParaRPr>
          </a:p>
          <a:p>
            <a:pPr indent="0" lvl="0" marL="0" rtl="0" algn="ctr">
              <a:lnSpc>
                <a:spcPct val="90000"/>
              </a:lnSpc>
              <a:spcBef>
                <a:spcPts val="0"/>
              </a:spcBef>
              <a:spcAft>
                <a:spcPts val="0"/>
              </a:spcAft>
              <a:buClr>
                <a:schemeClr val="lt1"/>
              </a:buClr>
              <a:buSzPts val="3600"/>
              <a:buFont typeface="Twentieth Century"/>
              <a:buNone/>
            </a:pPr>
            <a: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0"/>
          <p:cNvSpPr txBox="1"/>
          <p:nvPr>
            <p:ph type="title"/>
          </p:nvPr>
        </p:nvSpPr>
        <p:spPr>
          <a:xfrm>
            <a:off x="307526" y="2473197"/>
            <a:ext cx="5391508" cy="123415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2060"/>
              </a:buClr>
              <a:buSzPts val="3600"/>
              <a:buFont typeface="Twentieth Century"/>
              <a:buNone/>
            </a:pPr>
            <a:r>
              <a:rPr lang="pt-BR">
                <a:solidFill>
                  <a:srgbClr val="002060"/>
                </a:solidFill>
              </a:rPr>
              <a:t>JORGE LARROSA BONDIÁ</a:t>
            </a:r>
            <a:br>
              <a:rPr lang="pt-BR">
                <a:solidFill>
                  <a:srgbClr val="002060"/>
                </a:solidFill>
              </a:rPr>
            </a:br>
            <a:r>
              <a:rPr b="1" lang="pt-BR" sz="2000">
                <a:solidFill>
                  <a:srgbClr val="002060"/>
                </a:solidFill>
                <a:latin typeface="Twentieth Century"/>
                <a:ea typeface="Twentieth Century"/>
                <a:cs typeface="Twentieth Century"/>
                <a:sym typeface="Twentieth Century"/>
              </a:rPr>
              <a:t>(NOTAS SOBRE A EXPERIÊNCIA E O SABER DE EXPERIÊNCIA, P. 24) </a:t>
            </a:r>
            <a:endParaRPr sz="2000"/>
          </a:p>
          <a:p>
            <a:pPr indent="0" lvl="0" marL="0" rtl="0" algn="r">
              <a:lnSpc>
                <a:spcPct val="90000"/>
              </a:lnSpc>
              <a:spcBef>
                <a:spcPts val="0"/>
              </a:spcBef>
              <a:spcAft>
                <a:spcPts val="0"/>
              </a:spcAft>
              <a:buClr>
                <a:schemeClr val="lt1"/>
              </a:buClr>
              <a:buSzPts val="3600"/>
              <a:buFont typeface="Twentieth Century"/>
              <a:buNone/>
            </a:pPr>
            <a:r>
              <a:t/>
            </a:r>
            <a:endParaRPr/>
          </a:p>
        </p:txBody>
      </p:sp>
      <p:sp>
        <p:nvSpPr>
          <p:cNvPr id="314" name="Google Shape;314;p10"/>
          <p:cNvSpPr txBox="1"/>
          <p:nvPr>
            <p:ph idx="2" type="body"/>
          </p:nvPr>
        </p:nvSpPr>
        <p:spPr>
          <a:xfrm>
            <a:off x="6416060" y="1190021"/>
            <a:ext cx="5162758" cy="380050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500"/>
              <a:buNone/>
            </a:pPr>
            <a:r>
              <a:rPr b="1" i="1" lang="pt-BR" sz="2800"/>
              <a:t>"O sujeito da experiência seria algo como um território de passagem, algo como uma superfície sensível que aquilo que acontece afeta de algum modo, produz alguns afetos, inscreve algumas marcas, deixa alguns vestígios, alguns efeitos.</a:t>
            </a:r>
            <a:r>
              <a:rPr b="1" lang="pt-BR" sz="2800"/>
              <a:t>” </a:t>
            </a:r>
            <a:endParaRPr b="1" sz="280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type="title"/>
          </p:nvPr>
        </p:nvSpPr>
        <p:spPr>
          <a:xfrm>
            <a:off x="1299564" y="2171273"/>
            <a:ext cx="9905998" cy="147857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rPr lang="pt-BR" sz="2800">
                <a:solidFill>
                  <a:schemeClr val="dk1"/>
                </a:solidFill>
                <a:latin typeface="Helvetica Neue"/>
                <a:ea typeface="Helvetica Neue"/>
                <a:cs typeface="Helvetica Neue"/>
                <a:sym typeface="Helvetica Neue"/>
              </a:rPr>
              <a:t>TRECHO DO VÍDEO: </a:t>
            </a:r>
            <a:br>
              <a:rPr lang="pt-BR" sz="2800">
                <a:latin typeface="Helvetica Neue"/>
                <a:ea typeface="Helvetica Neue"/>
                <a:cs typeface="Helvetica Neue"/>
                <a:sym typeface="Helvetica Neue"/>
              </a:rPr>
            </a:br>
            <a:r>
              <a:rPr lang="pt-BR" sz="2800">
                <a:solidFill>
                  <a:schemeClr val="dk1"/>
                </a:solidFill>
                <a:latin typeface="Helvetica Neue"/>
                <a:ea typeface="Helvetica Neue"/>
                <a:cs typeface="Helvetica Neue"/>
                <a:sym typeface="Helvetica Neue"/>
              </a:rPr>
              <a:t>A GESTÃO DA ESCOLA ANTES, DURANTE E DEPOIS DA PANDEMIA, CÉLIA GODOY</a:t>
            </a:r>
            <a:r>
              <a:rPr b="1" i="1" lang="pt-BR" sz="2800">
                <a:solidFill>
                  <a:schemeClr val="dk1"/>
                </a:solidFill>
                <a:latin typeface="Helvetica Neue"/>
                <a:ea typeface="Helvetica Neue"/>
                <a:cs typeface="Helvetica Neue"/>
                <a:sym typeface="Helvetica Neue"/>
              </a:rPr>
              <a:t> </a:t>
            </a:r>
            <a:br>
              <a:rPr b="1" i="1" lang="pt-BR" sz="2800">
                <a:solidFill>
                  <a:schemeClr val="dk1"/>
                </a:solidFill>
                <a:latin typeface="Helvetica Neue"/>
                <a:ea typeface="Helvetica Neue"/>
                <a:cs typeface="Helvetica Neue"/>
                <a:sym typeface="Helvetica Neue"/>
              </a:rPr>
            </a:br>
            <a:endParaRPr sz="2800" u="sng">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Clr>
                <a:schemeClr val="lt1"/>
              </a:buClr>
              <a:buSzPct val="100000"/>
              <a:buFont typeface="Twentieth Century"/>
              <a:buNone/>
            </a:pPr>
            <a:r>
              <a:t/>
            </a:r>
            <a:endParaRPr/>
          </a:p>
        </p:txBody>
      </p:sp>
      <p:sp>
        <p:nvSpPr>
          <p:cNvPr id="320" name="Google Shape;320;p11"/>
          <p:cNvSpPr txBox="1"/>
          <p:nvPr/>
        </p:nvSpPr>
        <p:spPr>
          <a:xfrm>
            <a:off x="1777042" y="3861758"/>
            <a:ext cx="849414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800" u="sng">
                <a:solidFill>
                  <a:schemeClr val="lt1"/>
                </a:solidFill>
                <a:latin typeface="Twentieth Century"/>
                <a:ea typeface="Twentieth Century"/>
                <a:cs typeface="Twentieth Century"/>
                <a:sym typeface="Twentieth Century"/>
                <a:hlinkClick r:id="rId3">
                  <a:extLst>
                    <a:ext uri="{A12FA001-AC4F-418D-AE19-62706E023703}">
                      <ahyp:hlinkClr val="tx"/>
                    </a:ext>
                  </a:extLst>
                </a:hlinkClick>
              </a:rPr>
              <a:t>https://drive.google.com/file/d/1NVlmmJ9vKVxl9nyJ9ooHZo8EJRU68bOg/view?usp=sharing</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2"/>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pt-BR">
                <a:solidFill>
                  <a:schemeClr val="dk1"/>
                </a:solidFill>
              </a:rPr>
              <a:t>O FAZER PEDAGÓGICO...</a:t>
            </a:r>
            <a:endParaRPr/>
          </a:p>
        </p:txBody>
      </p:sp>
      <p:sp>
        <p:nvSpPr>
          <p:cNvPr id="326" name="Google Shape;326;p12"/>
          <p:cNvSpPr txBox="1"/>
          <p:nvPr>
            <p:ph idx="2" type="body"/>
          </p:nvPr>
        </p:nvSpPr>
        <p:spPr>
          <a:xfrm>
            <a:off x="1141410" y="2571750"/>
            <a:ext cx="9809824" cy="380891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4500"/>
              <a:buNone/>
            </a:pPr>
            <a:r>
              <a:rPr lang="pt-BR" sz="3600">
                <a:solidFill>
                  <a:schemeClr val="dk1"/>
                </a:solidFill>
              </a:rPr>
              <a:t>Como tem sido o seu trabalho na escola no contexto da pandemia? </a:t>
            </a:r>
            <a:br>
              <a:rPr lang="pt-BR" sz="3600">
                <a:solidFill>
                  <a:schemeClr val="dk1"/>
                </a:solidFill>
              </a:rPr>
            </a:br>
            <a:r>
              <a:rPr lang="pt-BR" sz="3600" u="sng">
                <a:solidFill>
                  <a:schemeClr val="dk1"/>
                </a:solidFill>
                <a:hlinkClick r:id="rId3">
                  <a:extLst>
                    <a:ext uri="{A12FA001-AC4F-418D-AE19-62706E023703}">
                      <ahyp:hlinkClr val="tx"/>
                    </a:ext>
                  </a:extLst>
                </a:hlinkClick>
              </a:rPr>
              <a:t>https://padlet.com/turma2ava2020/bxv31jkbx7d8rzr0</a:t>
            </a:r>
            <a:endParaRPr sz="3600">
              <a:solidFill>
                <a:schemeClr val="dk1"/>
              </a:solidFill>
            </a:endParaRPr>
          </a:p>
          <a:p>
            <a:pPr indent="0" lvl="0" marL="0" rtl="0" algn="l">
              <a:lnSpc>
                <a:spcPct val="120000"/>
              </a:lnSpc>
              <a:spcBef>
                <a:spcPts val="1000"/>
              </a:spcBef>
              <a:spcAft>
                <a:spcPts val="0"/>
              </a:spcAft>
              <a:buClr>
                <a:schemeClr val="lt1"/>
              </a:buClr>
              <a:buSzPts val="4500"/>
              <a:buNone/>
            </a:pPr>
            <a:r>
              <a:t/>
            </a:r>
            <a:endParaRPr sz="3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3"/>
          <p:cNvSpPr txBox="1"/>
          <p:nvPr>
            <p:ph type="title"/>
          </p:nvPr>
        </p:nvSpPr>
        <p:spPr>
          <a:xfrm>
            <a:off x="1141411" y="288448"/>
            <a:ext cx="9906000" cy="111442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pt-BR" sz="3200">
                <a:solidFill>
                  <a:schemeClr val="dk1"/>
                </a:solidFill>
              </a:rPr>
              <a:t>ORIENTAÇÕES FINAIS</a:t>
            </a:r>
            <a:endParaRPr/>
          </a:p>
        </p:txBody>
      </p:sp>
      <p:sp>
        <p:nvSpPr>
          <p:cNvPr id="332" name="Google Shape;332;p13"/>
          <p:cNvSpPr txBox="1"/>
          <p:nvPr>
            <p:ph idx="2" type="body"/>
          </p:nvPr>
        </p:nvSpPr>
        <p:spPr>
          <a:xfrm>
            <a:off x="1874655" y="1506265"/>
            <a:ext cx="8887876" cy="4371918"/>
          </a:xfrm>
          <a:prstGeom prst="rect">
            <a:avLst/>
          </a:prstGeom>
          <a:noFill/>
          <a:ln>
            <a:noFill/>
          </a:ln>
        </p:spPr>
        <p:txBody>
          <a:bodyPr anchorCtr="0" anchor="t" bIns="45700" lIns="91425" spcFirstLastPara="1" rIns="91425" wrap="square" tIns="45700">
            <a:normAutofit/>
          </a:bodyPr>
          <a:lstStyle/>
          <a:p>
            <a:pPr indent="-254000" lvl="0" marL="228600" rtl="0" algn="l">
              <a:lnSpc>
                <a:spcPct val="120000"/>
              </a:lnSpc>
              <a:spcBef>
                <a:spcPts val="0"/>
              </a:spcBef>
              <a:spcAft>
                <a:spcPts val="0"/>
              </a:spcAft>
              <a:buClr>
                <a:schemeClr val="dk1"/>
              </a:buClr>
              <a:buSzPts val="4000"/>
              <a:buChar char="•"/>
            </a:pPr>
            <a:r>
              <a:rPr lang="pt-BR" sz="3200">
                <a:solidFill>
                  <a:schemeClr val="dk1"/>
                </a:solidFill>
              </a:rPr>
              <a:t>Datas dos encontros: 29/3</a:t>
            </a:r>
            <a:endParaRPr/>
          </a:p>
          <a:p>
            <a:pPr indent="0" lvl="0" marL="0" rtl="0" algn="l">
              <a:lnSpc>
                <a:spcPct val="120000"/>
              </a:lnSpc>
              <a:spcBef>
                <a:spcPts val="1000"/>
              </a:spcBef>
              <a:spcAft>
                <a:spcPts val="0"/>
              </a:spcAft>
              <a:buClr>
                <a:schemeClr val="dk1"/>
              </a:buClr>
              <a:buSzPts val="4000"/>
              <a:buNone/>
            </a:pPr>
            <a:r>
              <a:rPr lang="pt-BR" sz="3200">
                <a:solidFill>
                  <a:schemeClr val="dk1"/>
                </a:solidFill>
              </a:rPr>
              <a:t>                                15/4 </a:t>
            </a:r>
            <a:endParaRPr/>
          </a:p>
          <a:p>
            <a:pPr indent="0" lvl="0" marL="0" rtl="0" algn="l">
              <a:lnSpc>
                <a:spcPct val="120000"/>
              </a:lnSpc>
              <a:spcBef>
                <a:spcPts val="1000"/>
              </a:spcBef>
              <a:spcAft>
                <a:spcPts val="0"/>
              </a:spcAft>
              <a:buClr>
                <a:schemeClr val="dk1"/>
              </a:buClr>
              <a:buSzPts val="4000"/>
              <a:buNone/>
            </a:pPr>
            <a:r>
              <a:rPr lang="pt-BR" sz="3200">
                <a:solidFill>
                  <a:schemeClr val="dk1"/>
                </a:solidFill>
              </a:rPr>
              <a:t>                                27/5 </a:t>
            </a:r>
            <a:endParaRPr/>
          </a:p>
          <a:p>
            <a:pPr indent="0" lvl="0" marL="0" rtl="0" algn="l">
              <a:lnSpc>
                <a:spcPct val="120000"/>
              </a:lnSpc>
              <a:spcBef>
                <a:spcPts val="1000"/>
              </a:spcBef>
              <a:spcAft>
                <a:spcPts val="0"/>
              </a:spcAft>
              <a:buClr>
                <a:schemeClr val="dk1"/>
              </a:buClr>
              <a:buSzPts val="4000"/>
              <a:buNone/>
            </a:pPr>
            <a:r>
              <a:rPr lang="pt-BR" sz="3200">
                <a:solidFill>
                  <a:schemeClr val="dk1"/>
                </a:solidFill>
              </a:rPr>
              <a:t>                                01/7</a:t>
            </a:r>
            <a:endParaRPr/>
          </a:p>
          <a:p>
            <a:pPr indent="-254000" lvl="0" marL="228600" rtl="0" algn="l">
              <a:lnSpc>
                <a:spcPct val="120000"/>
              </a:lnSpc>
              <a:spcBef>
                <a:spcPts val="1000"/>
              </a:spcBef>
              <a:spcAft>
                <a:spcPts val="0"/>
              </a:spcAft>
              <a:buClr>
                <a:schemeClr val="dk1"/>
              </a:buClr>
              <a:buSzPts val="4000"/>
              <a:buChar char="•"/>
            </a:pPr>
            <a:r>
              <a:rPr lang="pt-BR" sz="3200">
                <a:solidFill>
                  <a:schemeClr val="dk1"/>
                </a:solidFill>
              </a:rPr>
              <a:t> Formação Permanente: Memorando Circular n. 39/2021- DOEP- Cursos Formação Permanente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4"/>
          <p:cNvSpPr txBox="1"/>
          <p:nvPr>
            <p:ph type="title"/>
          </p:nvPr>
        </p:nvSpPr>
        <p:spPr>
          <a:xfrm>
            <a:off x="1141413" y="618518"/>
            <a:ext cx="9905998" cy="10903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600"/>
              <a:buFont typeface="Twentieth Century"/>
              <a:buNone/>
            </a:pPr>
            <a:r>
              <a:rPr b="1" lang="pt-BR">
                <a:solidFill>
                  <a:srgbClr val="002060"/>
                </a:solidFill>
              </a:rPr>
              <a:t>BIBLIOGRAFIA</a:t>
            </a:r>
            <a:endParaRPr/>
          </a:p>
        </p:txBody>
      </p:sp>
      <p:sp>
        <p:nvSpPr>
          <p:cNvPr id="338" name="Google Shape;338;p14"/>
          <p:cNvSpPr txBox="1"/>
          <p:nvPr>
            <p:ph idx="1" type="body"/>
          </p:nvPr>
        </p:nvSpPr>
        <p:spPr>
          <a:xfrm>
            <a:off x="1141412" y="1657350"/>
            <a:ext cx="9905999" cy="4133851"/>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3000"/>
              <a:buNone/>
            </a:pPr>
            <a:r>
              <a:t/>
            </a:r>
            <a:endParaRPr>
              <a:solidFill>
                <a:srgbClr val="FFFFFF"/>
              </a:solidFill>
            </a:endParaRPr>
          </a:p>
          <a:p>
            <a:pPr indent="-228600" lvl="0" marL="228600" rtl="0" algn="l">
              <a:lnSpc>
                <a:spcPct val="120000"/>
              </a:lnSpc>
              <a:spcBef>
                <a:spcPts val="1000"/>
              </a:spcBef>
              <a:spcAft>
                <a:spcPts val="0"/>
              </a:spcAft>
              <a:buClr>
                <a:schemeClr val="dk1"/>
              </a:buClr>
              <a:buSzPts val="3500"/>
              <a:buChar char="•"/>
            </a:pPr>
            <a:r>
              <a:rPr lang="pt-BR" sz="2800">
                <a:solidFill>
                  <a:schemeClr val="dk1"/>
                </a:solidFill>
              </a:rPr>
              <a:t>BONDÍA, Jorge Larrosa. </a:t>
            </a:r>
            <a:r>
              <a:rPr b="1" lang="pt-BR" sz="2800">
                <a:solidFill>
                  <a:schemeClr val="dk1"/>
                </a:solidFill>
              </a:rPr>
              <a:t>Notas sobre a experiência e o saber de experiência</a:t>
            </a:r>
            <a:r>
              <a:rPr lang="pt-BR" sz="2800">
                <a:solidFill>
                  <a:schemeClr val="dk1"/>
                </a:solidFill>
              </a:rPr>
              <a:t>. Revista brasileira de educação, jan./fev./mar./abr., n. 19, 2002.</a:t>
            </a:r>
            <a:endParaRPr/>
          </a:p>
          <a:p>
            <a:pPr indent="-228600" lvl="0" marL="228600" rtl="0" algn="l">
              <a:lnSpc>
                <a:spcPct val="120000"/>
              </a:lnSpc>
              <a:spcBef>
                <a:spcPts val="1000"/>
              </a:spcBef>
              <a:spcAft>
                <a:spcPts val="0"/>
              </a:spcAft>
              <a:buClr>
                <a:schemeClr val="dk1"/>
              </a:buClr>
              <a:buSzPts val="3500"/>
              <a:buChar char="•"/>
            </a:pPr>
            <a:r>
              <a:rPr b="1" lang="pt-BR" sz="2800">
                <a:solidFill>
                  <a:schemeClr val="dk1"/>
                </a:solidFill>
              </a:rPr>
              <a:t>Proposta Curricular Quadro de Saberes Necessários</a:t>
            </a:r>
            <a:r>
              <a:rPr lang="pt-BR" sz="2800">
                <a:solidFill>
                  <a:schemeClr val="dk1"/>
                </a:solidFill>
              </a:rPr>
              <a:t>. Guarulhos: Secretaria Municipal de Educação, 2019.  QSN</a:t>
            </a:r>
            <a:endParaRPr/>
          </a:p>
          <a:p>
            <a:pPr indent="-38100" lvl="0" marL="228600" rtl="0" algn="l">
              <a:lnSpc>
                <a:spcPct val="120000"/>
              </a:lnSpc>
              <a:spcBef>
                <a:spcPts val="1000"/>
              </a:spcBef>
              <a:spcAft>
                <a:spcPts val="0"/>
              </a:spcAft>
              <a:buClr>
                <a:schemeClr val="lt1"/>
              </a:buClr>
              <a:buSzPts val="3000"/>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1141413" y="242372"/>
            <a:ext cx="9905998" cy="12999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pt-BR"/>
              <a:t>  "RECOMECE - BRÁULIO BESSA“</a:t>
            </a:r>
            <a:br>
              <a:rPr lang="pt-BR"/>
            </a:br>
            <a:r>
              <a:rPr lang="pt-BR"/>
              <a:t> </a:t>
            </a:r>
            <a:r>
              <a:rPr lang="pt-BR" sz="2400" u="sng">
                <a:solidFill>
                  <a:schemeClr val="hlink"/>
                </a:solidFill>
                <a:hlinkClick r:id="rId3"/>
              </a:rPr>
              <a:t>HTTPS://YOUTU.BE/1QSVEEIOBOE</a:t>
            </a:r>
            <a:r>
              <a:rPr lang="pt-BR" sz="2400"/>
              <a:t> </a:t>
            </a:r>
            <a:endParaRPr/>
          </a:p>
        </p:txBody>
      </p:sp>
      <p:pic>
        <p:nvPicPr>
          <p:cNvPr id="245" name="Google Shape;245;p2"/>
          <p:cNvPicPr preferRelativeResize="0"/>
          <p:nvPr>
            <p:ph idx="1" type="body"/>
          </p:nvPr>
        </p:nvPicPr>
        <p:blipFill rotWithShape="1">
          <a:blip r:embed="rId4">
            <a:alphaModFix/>
          </a:blip>
          <a:srcRect b="0" l="0" r="0" t="0"/>
          <a:stretch/>
        </p:blipFill>
        <p:spPr>
          <a:xfrm>
            <a:off x="1828800" y="1619480"/>
            <a:ext cx="8626207" cy="4667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
          <p:cNvSpPr txBox="1"/>
          <p:nvPr>
            <p:ph idx="1" type="body"/>
          </p:nvPr>
        </p:nvSpPr>
        <p:spPr>
          <a:xfrm>
            <a:off x="1183113" y="1199939"/>
            <a:ext cx="4649783"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None/>
            </a:pPr>
            <a:r>
              <a:rPr lang="pt-BR">
                <a:solidFill>
                  <a:schemeClr val="dk1"/>
                </a:solidFill>
                <a:latin typeface="Twentieth Century"/>
                <a:ea typeface="Twentieth Century"/>
                <a:cs typeface="Twentieth Century"/>
                <a:sym typeface="Twentieth Century"/>
              </a:rPr>
              <a:t>PERCURSO FORMATIVO 2019</a:t>
            </a:r>
            <a:endParaRPr>
              <a:solidFill>
                <a:schemeClr val="dk1"/>
              </a:solidFill>
              <a:latin typeface="Twentieth Century"/>
              <a:ea typeface="Twentieth Century"/>
              <a:cs typeface="Twentieth Century"/>
              <a:sym typeface="Twentieth Century"/>
            </a:endParaRPr>
          </a:p>
          <a:p>
            <a:pPr indent="0" lvl="0" marL="0" rtl="0" algn="l">
              <a:lnSpc>
                <a:spcPct val="90000"/>
              </a:lnSpc>
              <a:spcBef>
                <a:spcPts val="1000"/>
              </a:spcBef>
              <a:spcAft>
                <a:spcPts val="0"/>
              </a:spcAft>
              <a:buClr>
                <a:schemeClr val="lt1"/>
              </a:buClr>
              <a:buSzPts val="3000"/>
              <a:buNone/>
            </a:pPr>
            <a:r>
              <a:t/>
            </a:r>
            <a:endParaRPr/>
          </a:p>
        </p:txBody>
      </p:sp>
      <p:sp>
        <p:nvSpPr>
          <p:cNvPr id="251" name="Google Shape;251;p3"/>
          <p:cNvSpPr txBox="1"/>
          <p:nvPr>
            <p:ph idx="3" type="body"/>
          </p:nvPr>
        </p:nvSpPr>
        <p:spPr>
          <a:xfrm>
            <a:off x="6558958" y="969900"/>
            <a:ext cx="464660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None/>
            </a:pPr>
            <a:r>
              <a:rPr lang="pt-BR">
                <a:solidFill>
                  <a:schemeClr val="dk1"/>
                </a:solidFill>
              </a:rPr>
              <a:t>PERCURSO FORMATIVO 2020</a:t>
            </a:r>
            <a:endParaRPr/>
          </a:p>
        </p:txBody>
      </p:sp>
      <p:grpSp>
        <p:nvGrpSpPr>
          <p:cNvPr id="252" name="Google Shape;252;p3"/>
          <p:cNvGrpSpPr/>
          <p:nvPr/>
        </p:nvGrpSpPr>
        <p:grpSpPr>
          <a:xfrm>
            <a:off x="706957" y="1988842"/>
            <a:ext cx="4673600" cy="4064000"/>
            <a:chOff x="711199" y="0"/>
            <a:chExt cx="4673600" cy="4064000"/>
          </a:xfrm>
        </p:grpSpPr>
        <p:sp>
          <p:nvSpPr>
            <p:cNvPr id="253" name="Google Shape;253;p3"/>
            <p:cNvSpPr/>
            <p:nvPr/>
          </p:nvSpPr>
          <p:spPr>
            <a:xfrm>
              <a:off x="711199" y="0"/>
              <a:ext cx="4064000" cy="4064000"/>
            </a:xfrm>
            <a:prstGeom prst="triangle">
              <a:avLst>
                <a:gd fmla="val 50000"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2743199" y="406796"/>
              <a:ext cx="2641600" cy="722312"/>
            </a:xfrm>
            <a:prstGeom prst="roundRect">
              <a:avLst>
                <a:gd fmla="val 16667"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txBox="1"/>
            <p:nvPr/>
          </p:nvSpPr>
          <p:spPr>
            <a:xfrm>
              <a:off x="2778459" y="442056"/>
              <a:ext cx="2571080" cy="6517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Twentieth Century"/>
                <a:buNone/>
              </a:pPr>
              <a:r>
                <a:rPr b="0" i="0" lang="pt-BR" sz="1400" u="none" cap="none" strike="noStrike">
                  <a:solidFill>
                    <a:srgbClr val="000000"/>
                  </a:solidFill>
                  <a:latin typeface="Twentieth Century"/>
                  <a:ea typeface="Twentieth Century"/>
                  <a:cs typeface="Twentieth Century"/>
                  <a:sym typeface="Twentieth Century"/>
                </a:rPr>
                <a:t>Proposta de continuidade da formação / Organização do trabalho Pedagógico</a:t>
              </a:r>
              <a:endParaRPr/>
            </a:p>
          </p:txBody>
        </p:sp>
        <p:sp>
          <p:nvSpPr>
            <p:cNvPr id="256" name="Google Shape;256;p3"/>
            <p:cNvSpPr/>
            <p:nvPr/>
          </p:nvSpPr>
          <p:spPr>
            <a:xfrm>
              <a:off x="2743199" y="1219398"/>
              <a:ext cx="2641600" cy="722312"/>
            </a:xfrm>
            <a:prstGeom prst="roundRect">
              <a:avLst>
                <a:gd fmla="val 16667"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txBox="1"/>
            <p:nvPr/>
          </p:nvSpPr>
          <p:spPr>
            <a:xfrm>
              <a:off x="2778459" y="1254658"/>
              <a:ext cx="2571080" cy="6517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Twentieth Century"/>
                <a:buNone/>
              </a:pPr>
              <a:r>
                <a:rPr b="0" i="0" lang="pt-BR" sz="1400" u="none" cap="none" strike="noStrike">
                  <a:solidFill>
                    <a:srgbClr val="000000"/>
                  </a:solidFill>
                  <a:latin typeface="Twentieth Century"/>
                  <a:ea typeface="Twentieth Century"/>
                  <a:cs typeface="Twentieth Century"/>
                  <a:sym typeface="Twentieth Century"/>
                </a:rPr>
                <a:t>Apresentação  da nova Proposta Curricular / Campos de Experiências</a:t>
              </a:r>
              <a:endParaRPr/>
            </a:p>
          </p:txBody>
        </p:sp>
        <p:sp>
          <p:nvSpPr>
            <p:cNvPr id="258" name="Google Shape;258;p3"/>
            <p:cNvSpPr/>
            <p:nvPr/>
          </p:nvSpPr>
          <p:spPr>
            <a:xfrm>
              <a:off x="2743199" y="2032000"/>
              <a:ext cx="2641600" cy="722312"/>
            </a:xfrm>
            <a:prstGeom prst="roundRect">
              <a:avLst>
                <a:gd fmla="val 16667"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txBox="1"/>
            <p:nvPr/>
          </p:nvSpPr>
          <p:spPr>
            <a:xfrm>
              <a:off x="2778459" y="2067260"/>
              <a:ext cx="2571080" cy="6517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Twentieth Century"/>
                <a:buNone/>
              </a:pPr>
              <a:r>
                <a:rPr b="0" i="0" lang="pt-BR" sz="1400" u="none" cap="none" strike="noStrike">
                  <a:solidFill>
                    <a:srgbClr val="000000"/>
                  </a:solidFill>
                  <a:latin typeface="Twentieth Century"/>
                  <a:ea typeface="Twentieth Century"/>
                  <a:cs typeface="Twentieth Century"/>
                  <a:sym typeface="Twentieth Century"/>
                </a:rPr>
                <a:t>Conceito de Saberes/ Currículo/ Educação Integral</a:t>
              </a:r>
              <a:endParaRPr/>
            </a:p>
          </p:txBody>
        </p:sp>
        <p:sp>
          <p:nvSpPr>
            <p:cNvPr id="260" name="Google Shape;260;p3"/>
            <p:cNvSpPr/>
            <p:nvPr/>
          </p:nvSpPr>
          <p:spPr>
            <a:xfrm>
              <a:off x="2743199" y="2844601"/>
              <a:ext cx="2641600" cy="722312"/>
            </a:xfrm>
            <a:prstGeom prst="roundRect">
              <a:avLst>
                <a:gd fmla="val 16667"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txBox="1"/>
            <p:nvPr/>
          </p:nvSpPr>
          <p:spPr>
            <a:xfrm>
              <a:off x="2778459" y="2879861"/>
              <a:ext cx="2571080" cy="65179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Twentieth Century"/>
                <a:buNone/>
              </a:pPr>
              <a:r>
                <a:rPr b="0" i="0" lang="pt-BR" sz="1400" u="none" cap="none" strike="noStrike">
                  <a:solidFill>
                    <a:srgbClr val="000000"/>
                  </a:solidFill>
                  <a:latin typeface="Twentieth Century"/>
                  <a:ea typeface="Twentieth Century"/>
                  <a:cs typeface="Twentieth Century"/>
                  <a:sym typeface="Twentieth Century"/>
                </a:rPr>
                <a:t>Diálogo sobre a consulta pública (QSN) / Dúvidas sobre a nova Proposta Curricular</a:t>
              </a:r>
              <a:endParaRPr/>
            </a:p>
          </p:txBody>
        </p:sp>
      </p:grpSp>
      <p:sp>
        <p:nvSpPr>
          <p:cNvPr id="262" name="Google Shape;262;p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rgbClr val="000000"/>
              </a:buClr>
              <a:buSzPct val="125000"/>
              <a:buNone/>
            </a:pPr>
            <a:r>
              <a:rPr b="1" lang="pt-BR">
                <a:solidFill>
                  <a:srgbClr val="000000"/>
                </a:solidFill>
                <a:latin typeface="Arial"/>
                <a:ea typeface="Arial"/>
                <a:cs typeface="Arial"/>
                <a:sym typeface="Arial"/>
              </a:rPr>
              <a:t>Objetivo: </a:t>
            </a:r>
            <a:r>
              <a:rPr lang="pt-BR">
                <a:solidFill>
                  <a:srgbClr val="000000"/>
                </a:solidFill>
                <a:latin typeface="Arial"/>
                <a:ea typeface="Arial"/>
                <a:cs typeface="Arial"/>
                <a:sym typeface="Arial"/>
              </a:rPr>
              <a:t>Subsidiar o Coordenador Pedagógico na construção da Programação (Anexo 1 – Planejamento 2020)</a:t>
            </a:r>
            <a:endParaRPr/>
          </a:p>
          <a:p>
            <a:pPr indent="-66675" lvl="0" marL="228600" rtl="0" algn="l">
              <a:lnSpc>
                <a:spcPct val="100000"/>
              </a:lnSpc>
              <a:spcBef>
                <a:spcPts val="408"/>
              </a:spcBef>
              <a:spcAft>
                <a:spcPts val="0"/>
              </a:spcAft>
              <a:buClr>
                <a:schemeClr val="lt1"/>
              </a:buClr>
              <a:buSzPct val="125000"/>
              <a:buNone/>
            </a:pPr>
            <a:r>
              <a:t/>
            </a:r>
            <a:endParaRPr/>
          </a:p>
          <a:p>
            <a:pPr indent="-228600" lvl="0" marL="228600" rtl="0" algn="l">
              <a:lnSpc>
                <a:spcPct val="100000"/>
              </a:lnSpc>
              <a:spcBef>
                <a:spcPts val="408"/>
              </a:spcBef>
              <a:spcAft>
                <a:spcPts val="0"/>
              </a:spcAft>
              <a:buClr>
                <a:srgbClr val="000000"/>
              </a:buClr>
              <a:buSzPct val="125000"/>
              <a:buChar char="•"/>
            </a:pPr>
            <a:r>
              <a:rPr lang="pt-BR">
                <a:solidFill>
                  <a:srgbClr val="000000"/>
                </a:solidFill>
                <a:latin typeface="Arial"/>
                <a:ea typeface="Arial"/>
                <a:cs typeface="Arial"/>
                <a:sym typeface="Arial"/>
              </a:rPr>
              <a:t>Retomada do processo de elaboração do PPP e os conceitos envolvidos, para subsidiar a discussão e construção da Programação.</a:t>
            </a:r>
            <a:endParaRPr/>
          </a:p>
          <a:p>
            <a:pPr indent="-228600" lvl="0" marL="228600" rtl="0" algn="l">
              <a:lnSpc>
                <a:spcPct val="100000"/>
              </a:lnSpc>
              <a:spcBef>
                <a:spcPts val="408"/>
              </a:spcBef>
              <a:spcAft>
                <a:spcPts val="0"/>
              </a:spcAft>
              <a:buClr>
                <a:srgbClr val="000000"/>
              </a:buClr>
              <a:buSzPct val="125000"/>
              <a:buChar char="•"/>
            </a:pPr>
            <a:r>
              <a:rPr lang="pt-BR">
                <a:solidFill>
                  <a:srgbClr val="000000"/>
                </a:solidFill>
                <a:latin typeface="Arial"/>
                <a:ea typeface="Arial"/>
                <a:cs typeface="Arial"/>
                <a:sym typeface="Arial"/>
              </a:rPr>
              <a:t>Levantamento das necessidades a partir da realidade de cada entidade  relacionando- as  com as dimensões do PPP.</a:t>
            </a:r>
            <a:endParaRPr/>
          </a:p>
          <a:p>
            <a:pPr indent="-66675" lvl="0" marL="228600" rtl="0" algn="l">
              <a:lnSpc>
                <a:spcPct val="120000"/>
              </a:lnSpc>
              <a:spcBef>
                <a:spcPts val="1000"/>
              </a:spcBef>
              <a:spcAft>
                <a:spcPts val="0"/>
              </a:spcAft>
              <a:buClr>
                <a:schemeClr val="lt1"/>
              </a:buClr>
              <a:buSzPct val="125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
          <p:cNvSpPr txBox="1"/>
          <p:nvPr>
            <p:ph type="title"/>
          </p:nvPr>
        </p:nvSpPr>
        <p:spPr>
          <a:xfrm>
            <a:off x="1012017" y="618518"/>
            <a:ext cx="10035394"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pt-BR">
                <a:solidFill>
                  <a:schemeClr val="dk1"/>
                </a:solidFill>
              </a:rPr>
              <a:t>OBJETIVO GERAL</a:t>
            </a:r>
            <a:endParaRPr/>
          </a:p>
        </p:txBody>
      </p:sp>
      <p:sp>
        <p:nvSpPr>
          <p:cNvPr id="268" name="Google Shape;268;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Subsidiar e acompanhar o Professor Coordenador Pedagógico (PCP)  contribuindo para fortalecer o seu papel formativo considerando contexto da pandemia.</a:t>
            </a:r>
            <a:endParaRPr/>
          </a:p>
          <a:p>
            <a:pPr indent="-38100" lvl="0" marL="228600" rtl="0" algn="l">
              <a:lnSpc>
                <a:spcPct val="80000"/>
              </a:lnSpc>
              <a:spcBef>
                <a:spcPts val="480"/>
              </a:spcBef>
              <a:spcAft>
                <a:spcPts val="0"/>
              </a:spcAft>
              <a:buClr>
                <a:schemeClr val="lt1"/>
              </a:buClr>
              <a:buSzPts val="3000"/>
              <a:buNone/>
            </a:pPr>
            <a:r>
              <a:t/>
            </a:r>
            <a:endParaRPr>
              <a:solidFill>
                <a:schemeClr val="dk1"/>
              </a:solidFill>
            </a:endParaRPr>
          </a:p>
          <a:p>
            <a:pPr indent="0" lvl="0" marL="0" rtl="0" algn="l">
              <a:lnSpc>
                <a:spcPct val="80000"/>
              </a:lnSpc>
              <a:spcBef>
                <a:spcPts val="480"/>
              </a:spcBef>
              <a:spcAft>
                <a:spcPts val="0"/>
              </a:spcAft>
              <a:buClr>
                <a:schemeClr val="lt1"/>
              </a:buClr>
              <a:buSzPts val="3000"/>
              <a:buNone/>
            </a:pPr>
            <a:r>
              <a:t/>
            </a:r>
            <a:endParaRPr/>
          </a:p>
          <a:p>
            <a:pPr indent="-38100" lvl="0" marL="228600" rtl="0" algn="l">
              <a:lnSpc>
                <a:spcPct val="80000"/>
              </a:lnSpc>
              <a:spcBef>
                <a:spcPts val="480"/>
              </a:spcBef>
              <a:spcAft>
                <a:spcPts val="0"/>
              </a:spcAft>
              <a:buClr>
                <a:schemeClr val="lt1"/>
              </a:buClr>
              <a:buSzPts val="3000"/>
              <a:buNone/>
            </a:pPr>
            <a:r>
              <a:t/>
            </a:r>
            <a:endParaRPr/>
          </a:p>
          <a:p>
            <a:pPr indent="-38100" lvl="0" marL="228600" rtl="0" algn="l">
              <a:lnSpc>
                <a:spcPct val="80000"/>
              </a:lnSpc>
              <a:spcBef>
                <a:spcPts val="480"/>
              </a:spcBef>
              <a:spcAft>
                <a:spcPts val="0"/>
              </a:spcAft>
              <a:buClr>
                <a:schemeClr val="lt1"/>
              </a:buClr>
              <a:buSzPts val="3000"/>
              <a:buNone/>
            </a:pPr>
            <a:r>
              <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
          <p:cNvSpPr txBox="1"/>
          <p:nvPr>
            <p:ph type="title"/>
          </p:nvPr>
        </p:nvSpPr>
        <p:spPr>
          <a:xfrm>
            <a:off x="1098281" y="230329"/>
            <a:ext cx="9905998" cy="11910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pt-BR">
                <a:solidFill>
                  <a:schemeClr val="dk1"/>
                </a:solidFill>
              </a:rPr>
              <a:t>PAUTA</a:t>
            </a:r>
            <a:endParaRPr/>
          </a:p>
        </p:txBody>
      </p:sp>
      <p:sp>
        <p:nvSpPr>
          <p:cNvPr id="274" name="Google Shape;274;p5"/>
          <p:cNvSpPr txBox="1"/>
          <p:nvPr>
            <p:ph idx="1" type="body"/>
          </p:nvPr>
        </p:nvSpPr>
        <p:spPr>
          <a:xfrm>
            <a:off x="1141412" y="1243072"/>
            <a:ext cx="9905999" cy="5081528"/>
          </a:xfrm>
          <a:prstGeom prst="rect">
            <a:avLst/>
          </a:prstGeom>
          <a:noFill/>
          <a:ln>
            <a:noFill/>
          </a:ln>
        </p:spPr>
        <p:txBody>
          <a:bodyPr anchorCtr="0" anchor="t" bIns="45700" lIns="91425" spcFirstLastPara="1" rIns="91425" wrap="square" tIns="45700">
            <a:normAutofit/>
          </a:bodyPr>
          <a:lstStyle/>
          <a:p>
            <a:pPr indent="-38100" lvl="0" marL="228600" rtl="0" algn="l">
              <a:lnSpc>
                <a:spcPct val="80000"/>
              </a:lnSpc>
              <a:spcBef>
                <a:spcPts val="0"/>
              </a:spcBef>
              <a:spcAft>
                <a:spcPts val="0"/>
              </a:spcAft>
              <a:buClr>
                <a:schemeClr val="lt1"/>
              </a:buClr>
              <a:buSzPts val="3000"/>
              <a:buNone/>
            </a:pPr>
            <a:r>
              <a:t/>
            </a:r>
            <a:endParaRPr>
              <a:solidFill>
                <a:schemeClr val="dk1"/>
              </a:solidFill>
              <a:latin typeface="Helvetica Neue"/>
              <a:ea typeface="Helvetica Neue"/>
              <a:cs typeface="Helvetica Neue"/>
              <a:sym typeface="Helvetica Neue"/>
            </a:endParaRPr>
          </a:p>
          <a:p>
            <a:pPr indent="-228600" lvl="0" marL="228600" rtl="0" algn="l">
              <a:lnSpc>
                <a:spcPct val="80000"/>
              </a:lnSpc>
              <a:spcBef>
                <a:spcPts val="48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Acolhimento: Recomece - Bráulio Bessa</a:t>
            </a:r>
            <a:endParaRPr/>
          </a:p>
          <a:p>
            <a:pPr indent="-228600" lvl="0" marL="228600" rtl="0" algn="l">
              <a:lnSpc>
                <a:spcPct val="80000"/>
              </a:lnSpc>
              <a:spcBef>
                <a:spcPts val="48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Retomada do Percurso Formativo 2019/2020</a:t>
            </a:r>
            <a:endParaRPr/>
          </a:p>
          <a:p>
            <a:pPr indent="-228600" lvl="0" marL="228600" rtl="0" algn="l">
              <a:lnSpc>
                <a:spcPct val="80000"/>
              </a:lnSpc>
              <a:spcBef>
                <a:spcPts val="48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Objetivo Geral da Formação</a:t>
            </a:r>
            <a:endParaRPr/>
          </a:p>
          <a:p>
            <a:pPr indent="-228600" lvl="0" marL="228600" rtl="0" algn="l">
              <a:lnSpc>
                <a:spcPct val="100000"/>
              </a:lnSpc>
              <a:spcBef>
                <a:spcPts val="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Sentimentário: De criança para criança</a:t>
            </a:r>
            <a:endParaRPr>
              <a:solidFill>
                <a:schemeClr val="dk1"/>
              </a:solidFill>
              <a:latin typeface="Twentieth Century"/>
              <a:ea typeface="Twentieth Century"/>
              <a:cs typeface="Twentieth Century"/>
              <a:sym typeface="Twentieth Century"/>
            </a:endParaRPr>
          </a:p>
          <a:p>
            <a:pPr indent="-228600" lvl="0" marL="228600" rtl="0" algn="l">
              <a:lnSpc>
                <a:spcPct val="100000"/>
              </a:lnSpc>
              <a:spcBef>
                <a:spcPts val="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Momento de Escuta</a:t>
            </a:r>
            <a:endParaRPr>
              <a:solidFill>
                <a:schemeClr val="dk1"/>
              </a:solidFill>
            </a:endParaRPr>
          </a:p>
          <a:p>
            <a:pPr indent="-228600" lvl="0" marL="228600" rtl="0" algn="l">
              <a:lnSpc>
                <a:spcPct val="100000"/>
              </a:lnSpc>
              <a:spcBef>
                <a:spcPts val="48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Trecho do vídeo: A gestão da escola antes, durante e depois da pandemia, Célia Godoy</a:t>
            </a:r>
            <a:endParaRPr/>
          </a:p>
          <a:p>
            <a:pPr indent="-228600" lvl="0" marL="228600" rtl="0" algn="l">
              <a:lnSpc>
                <a:spcPct val="100000"/>
              </a:lnSpc>
              <a:spcBef>
                <a:spcPts val="480"/>
              </a:spcBef>
              <a:spcAft>
                <a:spcPts val="0"/>
              </a:spcAft>
              <a:buClr>
                <a:schemeClr val="dk1"/>
              </a:buClr>
              <a:buSzPts val="3000"/>
              <a:buChar char="•"/>
            </a:pPr>
            <a:r>
              <a:rPr lang="pt-BR">
                <a:solidFill>
                  <a:schemeClr val="dk1"/>
                </a:solidFill>
                <a:latin typeface="Helvetica Neue"/>
                <a:ea typeface="Helvetica Neue"/>
                <a:cs typeface="Helvetica Neue"/>
                <a:sym typeface="Helvetica Neue"/>
              </a:rPr>
              <a:t>O Fazer Pedagógico - Movimento Interativo</a:t>
            </a:r>
            <a:endParaRPr/>
          </a:p>
          <a:p>
            <a:pPr indent="-38100" lvl="0" marL="228600" rtl="0" algn="l">
              <a:lnSpc>
                <a:spcPct val="100000"/>
              </a:lnSpc>
              <a:spcBef>
                <a:spcPts val="480"/>
              </a:spcBef>
              <a:spcAft>
                <a:spcPts val="0"/>
              </a:spcAft>
              <a:buClr>
                <a:schemeClr val="lt1"/>
              </a:buClr>
              <a:buSzPts val="3000"/>
              <a:buFont typeface="Arial"/>
              <a:buNone/>
            </a:pPr>
            <a:r>
              <a:t/>
            </a:r>
            <a:endParaRPr/>
          </a:p>
          <a:p>
            <a:pPr indent="-38100" lvl="0" marL="228600" rtl="0" algn="l">
              <a:lnSpc>
                <a:spcPct val="120000"/>
              </a:lnSpc>
              <a:spcBef>
                <a:spcPts val="1000"/>
              </a:spcBef>
              <a:spcAft>
                <a:spcPts val="0"/>
              </a:spcAft>
              <a:buClr>
                <a:schemeClr val="lt1"/>
              </a:buClr>
              <a:buSzPts val="3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6"/>
          <p:cNvSpPr txBox="1"/>
          <p:nvPr>
            <p:ph type="title"/>
          </p:nvPr>
        </p:nvSpPr>
        <p:spPr>
          <a:xfrm>
            <a:off x="1040770" y="293298"/>
            <a:ext cx="9905999" cy="9704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Twentieth Century"/>
              <a:buNone/>
            </a:pPr>
            <a:r>
              <a:rPr b="1" lang="pt-BR" sz="3200">
                <a:solidFill>
                  <a:srgbClr val="002060"/>
                </a:solidFill>
              </a:rPr>
              <a:t>A EXPERIÊNCIA COM A PANDEMIA</a:t>
            </a:r>
            <a:endParaRPr b="1" sz="3200"/>
          </a:p>
        </p:txBody>
      </p:sp>
      <p:sp>
        <p:nvSpPr>
          <p:cNvPr id="280" name="Google Shape;280;p6"/>
          <p:cNvSpPr txBox="1"/>
          <p:nvPr>
            <p:ph idx="1" type="body"/>
          </p:nvPr>
        </p:nvSpPr>
        <p:spPr>
          <a:xfrm>
            <a:off x="958817" y="4548548"/>
            <a:ext cx="2819322" cy="12671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None/>
            </a:pPr>
            <a:r>
              <a:t/>
            </a:r>
            <a:endParaRPr b="1" sz="2400">
              <a:solidFill>
                <a:srgbClr val="002060"/>
              </a:solidFill>
            </a:endParaRPr>
          </a:p>
          <a:p>
            <a:pPr indent="0" lvl="0" marL="0" rtl="0" algn="ctr">
              <a:lnSpc>
                <a:spcPct val="90000"/>
              </a:lnSpc>
              <a:spcBef>
                <a:spcPts val="0"/>
              </a:spcBef>
              <a:spcAft>
                <a:spcPts val="0"/>
              </a:spcAft>
              <a:buClr>
                <a:schemeClr val="lt1"/>
              </a:buClr>
              <a:buSzPts val="3000"/>
              <a:buNone/>
            </a:pPr>
            <a:r>
              <a:rPr b="1" lang="pt-BR" sz="2400"/>
              <a:t>COMO ESTAMOS SENDO AFETADOS </a:t>
            </a:r>
            <a:endParaRPr/>
          </a:p>
          <a:p>
            <a:pPr indent="0" lvl="0" marL="0" rtl="0" algn="ctr">
              <a:lnSpc>
                <a:spcPct val="90000"/>
              </a:lnSpc>
              <a:spcBef>
                <a:spcPts val="0"/>
              </a:spcBef>
              <a:spcAft>
                <a:spcPts val="0"/>
              </a:spcAft>
              <a:buClr>
                <a:schemeClr val="lt1"/>
              </a:buClr>
              <a:buSzPts val="3000"/>
              <a:buNone/>
            </a:pPr>
            <a:r>
              <a:rPr b="1" lang="pt-BR" sz="2400"/>
              <a:t>POR ELA?</a:t>
            </a:r>
            <a:endParaRPr/>
          </a:p>
        </p:txBody>
      </p:sp>
      <p:sp>
        <p:nvSpPr>
          <p:cNvPr id="281" name="Google Shape;281;p6"/>
          <p:cNvSpPr txBox="1"/>
          <p:nvPr>
            <p:ph idx="4" type="body"/>
          </p:nvPr>
        </p:nvSpPr>
        <p:spPr>
          <a:xfrm>
            <a:off x="4719090" y="4605879"/>
            <a:ext cx="3200400" cy="5762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000"/>
              <a:buNone/>
            </a:pPr>
            <a:r>
              <a:rPr b="1" lang="pt-BR" sz="2400"/>
              <a:t>QUAIS SENTIMENTOS ESTAMOS VIVENCIANDO?</a:t>
            </a:r>
            <a:endParaRPr/>
          </a:p>
        </p:txBody>
      </p:sp>
      <p:sp>
        <p:nvSpPr>
          <p:cNvPr id="282" name="Google Shape;282;p6"/>
          <p:cNvSpPr txBox="1"/>
          <p:nvPr>
            <p:ph idx="7" type="body"/>
          </p:nvPr>
        </p:nvSpPr>
        <p:spPr>
          <a:xfrm>
            <a:off x="8298265" y="4548369"/>
            <a:ext cx="3190741" cy="5762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000"/>
              <a:buNone/>
            </a:pPr>
            <a:r>
              <a:rPr b="1" lang="pt-BR" sz="2400"/>
              <a:t>COMO TEM REFLETIDO </a:t>
            </a:r>
            <a:endParaRPr/>
          </a:p>
          <a:p>
            <a:pPr indent="0" lvl="0" marL="0" rtl="0" algn="ctr">
              <a:lnSpc>
                <a:spcPct val="90000"/>
              </a:lnSpc>
              <a:spcBef>
                <a:spcPts val="0"/>
              </a:spcBef>
              <a:spcAft>
                <a:spcPts val="0"/>
              </a:spcAft>
              <a:buClr>
                <a:schemeClr val="lt1"/>
              </a:buClr>
              <a:buSzPts val="3000"/>
              <a:buNone/>
            </a:pPr>
            <a:r>
              <a:rPr b="1" lang="pt-BR" sz="2400"/>
              <a:t>NAS RELAÇÕES PESSOAIS?</a:t>
            </a:r>
            <a:endParaRPr/>
          </a:p>
        </p:txBody>
      </p:sp>
      <p:pic>
        <p:nvPicPr>
          <p:cNvPr descr="Mulher colocando a máscara" id="283" name="Google Shape;283;p6"/>
          <p:cNvPicPr preferRelativeResize="0"/>
          <p:nvPr/>
        </p:nvPicPr>
        <p:blipFill rotWithShape="1">
          <a:blip r:embed="rId3">
            <a:alphaModFix/>
          </a:blip>
          <a:srcRect b="0" l="0" r="0" t="0"/>
          <a:stretch/>
        </p:blipFill>
        <p:spPr>
          <a:xfrm rot="-240000">
            <a:off x="979600" y="2522659"/>
            <a:ext cx="2739022" cy="1802052"/>
          </a:xfrm>
          <a:prstGeom prst="rect">
            <a:avLst/>
          </a:prstGeom>
          <a:noFill/>
          <a:ln>
            <a:noFill/>
          </a:ln>
        </p:spPr>
      </p:pic>
      <p:pic>
        <p:nvPicPr>
          <p:cNvPr descr="Coração pulsando com preenchimento sólido" id="284" name="Google Shape;284;p6"/>
          <p:cNvPicPr preferRelativeResize="0"/>
          <p:nvPr/>
        </p:nvPicPr>
        <p:blipFill rotWithShape="1">
          <a:blip r:embed="rId4">
            <a:alphaModFix/>
          </a:blip>
          <a:srcRect b="0" l="0" r="0" t="0"/>
          <a:stretch/>
        </p:blipFill>
        <p:spPr>
          <a:xfrm>
            <a:off x="4977441" y="2209801"/>
            <a:ext cx="2395266" cy="1992701"/>
          </a:xfrm>
          <a:prstGeom prst="rect">
            <a:avLst/>
          </a:prstGeom>
          <a:noFill/>
          <a:ln>
            <a:noFill/>
          </a:ln>
        </p:spPr>
      </p:pic>
      <p:pic>
        <p:nvPicPr>
          <p:cNvPr descr="Grupo com preenchimento sólido" id="285" name="Google Shape;285;p6"/>
          <p:cNvPicPr preferRelativeResize="0"/>
          <p:nvPr/>
        </p:nvPicPr>
        <p:blipFill rotWithShape="1">
          <a:blip r:embed="rId5">
            <a:alphaModFix/>
          </a:blip>
          <a:srcRect b="0" l="0" r="0" t="0"/>
          <a:stretch/>
        </p:blipFill>
        <p:spPr>
          <a:xfrm>
            <a:off x="8600536" y="2382328"/>
            <a:ext cx="2021455" cy="16476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pt-BR">
                <a:solidFill>
                  <a:schemeClr val="dk1"/>
                </a:solidFill>
              </a:rPr>
              <a:t>VÍDEO SENTIMENTÁRIO</a:t>
            </a:r>
            <a:endParaRPr/>
          </a:p>
        </p:txBody>
      </p:sp>
      <p:sp>
        <p:nvSpPr>
          <p:cNvPr id="291" name="Google Shape;291;p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38100" lvl="0" marL="228600" rtl="0" algn="l">
              <a:lnSpc>
                <a:spcPct val="120000"/>
              </a:lnSpc>
              <a:spcBef>
                <a:spcPts val="0"/>
              </a:spcBef>
              <a:spcAft>
                <a:spcPts val="0"/>
              </a:spcAft>
              <a:buClr>
                <a:schemeClr val="lt1"/>
              </a:buClr>
              <a:buSzPts val="3000"/>
              <a:buNone/>
            </a:pPr>
            <a:r>
              <a:t/>
            </a:r>
            <a:endParaRPr cap="none">
              <a:solidFill>
                <a:schemeClr val="dk1"/>
              </a:solidFill>
            </a:endParaRPr>
          </a:p>
          <a:p>
            <a:pPr indent="-38100" lvl="0" marL="228600" rtl="0" algn="l">
              <a:lnSpc>
                <a:spcPct val="120000"/>
              </a:lnSpc>
              <a:spcBef>
                <a:spcPts val="1000"/>
              </a:spcBef>
              <a:spcAft>
                <a:spcPts val="0"/>
              </a:spcAft>
              <a:buClr>
                <a:schemeClr val="lt1"/>
              </a:buClr>
              <a:buSzPts val="3000"/>
              <a:buNone/>
            </a:pPr>
            <a:r>
              <a:t/>
            </a:r>
            <a:endParaRPr/>
          </a:p>
        </p:txBody>
      </p:sp>
      <p:sp>
        <p:nvSpPr>
          <p:cNvPr id="292" name="Google Shape;292;p7"/>
          <p:cNvSpPr txBox="1"/>
          <p:nvPr/>
        </p:nvSpPr>
        <p:spPr>
          <a:xfrm>
            <a:off x="2337759" y="2596551"/>
            <a:ext cx="580557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BR" sz="2800" u="sng" cap="none" strike="noStrike">
                <a:solidFill>
                  <a:schemeClr val="lt1"/>
                </a:solidFill>
                <a:latin typeface="Twentieth Century"/>
                <a:ea typeface="Twentieth Century"/>
                <a:cs typeface="Twentieth Century"/>
                <a:sym typeface="Twentieth Century"/>
                <a:hlinkClick r:id="rId3">
                  <a:extLst>
                    <a:ext uri="{A12FA001-AC4F-418D-AE19-62706E023703}">
                      <ahyp:hlinkClr val="tx"/>
                    </a:ext>
                  </a:extLst>
                </a:hlinkClick>
              </a:rPr>
              <a:t>https://www.youtube.com/watch?v=2yvh9HRJANE</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Twentieth Century"/>
              <a:buNone/>
            </a:pPr>
            <a:r>
              <a:rPr lang="pt-BR">
                <a:solidFill>
                  <a:schemeClr val="dk1"/>
                </a:solidFill>
              </a:rPr>
              <a:t>MOMENTO DE ESCUTA – WORD CLOUD</a:t>
            </a:r>
            <a:endParaRPr>
              <a:solidFill>
                <a:schemeClr val="dk1"/>
              </a:solidFill>
            </a:endParaRPr>
          </a:p>
        </p:txBody>
      </p:sp>
      <p:sp>
        <p:nvSpPr>
          <p:cNvPr id="298" name="Google Shape;298;p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54000" lvl="0" marL="228600" rtl="0" algn="l">
              <a:lnSpc>
                <a:spcPct val="120000"/>
              </a:lnSpc>
              <a:spcBef>
                <a:spcPts val="0"/>
              </a:spcBef>
              <a:spcAft>
                <a:spcPts val="0"/>
              </a:spcAft>
              <a:buClr>
                <a:schemeClr val="dk1"/>
              </a:buClr>
              <a:buSzPts val="4000"/>
              <a:buChar char="•"/>
            </a:pPr>
            <a:r>
              <a:rPr lang="pt-BR" sz="3200">
                <a:solidFill>
                  <a:schemeClr val="dk1"/>
                </a:solidFill>
              </a:rPr>
              <a:t>Diante das experiências vividas até aqui no contexto da pandemia, defina o seu sentimento com uma palavra</a:t>
            </a:r>
            <a:endParaRPr/>
          </a:p>
          <a:p>
            <a:pPr indent="0" lvl="0" marL="228600" rtl="0" algn="l">
              <a:lnSpc>
                <a:spcPct val="120000"/>
              </a:lnSpc>
              <a:spcBef>
                <a:spcPts val="1000"/>
              </a:spcBef>
              <a:spcAft>
                <a:spcPts val="0"/>
              </a:spcAft>
              <a:buClr>
                <a:schemeClr val="lt1"/>
              </a:buClr>
              <a:buSzPts val="4000"/>
              <a:buNone/>
            </a:pPr>
            <a:r>
              <a:t/>
            </a:r>
            <a:endParaRPr sz="3200">
              <a:solidFill>
                <a:schemeClr val="dk1"/>
              </a:solidFill>
            </a:endParaRPr>
          </a:p>
          <a:p>
            <a:pPr indent="0" lvl="0" marL="0" rtl="0" algn="ctr">
              <a:lnSpc>
                <a:spcPct val="120000"/>
              </a:lnSpc>
              <a:spcBef>
                <a:spcPts val="1000"/>
              </a:spcBef>
              <a:spcAft>
                <a:spcPts val="0"/>
              </a:spcAft>
              <a:buClr>
                <a:schemeClr val="dk1"/>
              </a:buClr>
              <a:buSzPts val="4000"/>
              <a:buNone/>
            </a:pPr>
            <a:r>
              <a:rPr lang="pt-BR" sz="3200" u="sng">
                <a:solidFill>
                  <a:schemeClr val="dk1"/>
                </a:solidFill>
                <a:hlinkClick r:id="rId3">
                  <a:extLst>
                    <a:ext uri="{A12FA001-AC4F-418D-AE19-62706E023703}">
                      <ahyp:hlinkClr val="tx"/>
                    </a:ext>
                  </a:extLst>
                </a:hlinkClick>
              </a:rPr>
              <a:t>www.menti.com</a:t>
            </a:r>
            <a:endParaRPr sz="3200">
              <a:solidFill>
                <a:schemeClr val="dk1"/>
              </a:solidFill>
            </a:endParaRPr>
          </a:p>
          <a:p>
            <a:pPr indent="0" lvl="0" marL="0" rtl="0" algn="ctr">
              <a:lnSpc>
                <a:spcPct val="120000"/>
              </a:lnSpc>
              <a:spcBef>
                <a:spcPts val="1000"/>
              </a:spcBef>
              <a:spcAft>
                <a:spcPts val="0"/>
              </a:spcAft>
              <a:buClr>
                <a:schemeClr val="dk1"/>
              </a:buClr>
              <a:buSzPts val="4000"/>
              <a:buNone/>
            </a:pPr>
            <a:r>
              <a:rPr lang="pt-BR" sz="3200">
                <a:solidFill>
                  <a:schemeClr val="dk1"/>
                </a:solidFill>
              </a:rPr>
              <a:t>Cód. 8061 3283</a:t>
            </a:r>
            <a:endParaRPr sz="3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9"/>
          <p:cNvSpPr txBox="1"/>
          <p:nvPr>
            <p:ph type="title"/>
          </p:nvPr>
        </p:nvSpPr>
        <p:spPr>
          <a:xfrm>
            <a:off x="1141411" y="609600"/>
            <a:ext cx="9905999" cy="12436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600"/>
              <a:buFont typeface="Twentieth Century"/>
              <a:buNone/>
            </a:pPr>
            <a:r>
              <a:rPr b="1" lang="pt-BR">
                <a:solidFill>
                  <a:srgbClr val="002060"/>
                </a:solidFill>
              </a:rPr>
              <a:t>A EXPERIÊNCIA COM A PANDEMIA</a:t>
            </a:r>
            <a:endParaRPr/>
          </a:p>
          <a:p>
            <a:pPr indent="0" lvl="0" marL="0" rtl="0" algn="l">
              <a:lnSpc>
                <a:spcPct val="90000"/>
              </a:lnSpc>
              <a:spcBef>
                <a:spcPts val="0"/>
              </a:spcBef>
              <a:spcAft>
                <a:spcPts val="0"/>
              </a:spcAft>
              <a:buClr>
                <a:schemeClr val="lt1"/>
              </a:buClr>
              <a:buSzPts val="3600"/>
              <a:buFont typeface="Twentieth Century"/>
              <a:buNone/>
            </a:pPr>
            <a:r>
              <a:t/>
            </a:r>
            <a:endParaRPr/>
          </a:p>
        </p:txBody>
      </p:sp>
      <p:sp>
        <p:nvSpPr>
          <p:cNvPr id="304" name="Google Shape;304;p9"/>
          <p:cNvSpPr txBox="1"/>
          <p:nvPr>
            <p:ph idx="1" type="body"/>
          </p:nvPr>
        </p:nvSpPr>
        <p:spPr>
          <a:xfrm>
            <a:off x="1319235" y="4992901"/>
            <a:ext cx="3195240" cy="5762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000"/>
              <a:buNone/>
            </a:pPr>
            <a:r>
              <a:rPr b="1" lang="pt-BR" sz="2400"/>
              <a:t>COM OS EDUCANDOS E SUAS FAMÍLIAS?</a:t>
            </a:r>
            <a:endParaRPr/>
          </a:p>
        </p:txBody>
      </p:sp>
      <p:sp>
        <p:nvSpPr>
          <p:cNvPr id="305" name="Google Shape;305;p9"/>
          <p:cNvSpPr txBox="1"/>
          <p:nvPr>
            <p:ph idx="4" type="body"/>
          </p:nvPr>
        </p:nvSpPr>
        <p:spPr>
          <a:xfrm>
            <a:off x="7033845" y="5569163"/>
            <a:ext cx="3200400" cy="79192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500"/>
              <a:buNone/>
            </a:pPr>
            <a:r>
              <a:t/>
            </a:r>
            <a:endParaRPr b="1">
              <a:solidFill>
                <a:srgbClr val="002060"/>
              </a:solidFill>
            </a:endParaRPr>
          </a:p>
          <a:p>
            <a:pPr indent="0" lvl="0" marL="0" rtl="0" algn="ctr">
              <a:lnSpc>
                <a:spcPct val="90000"/>
              </a:lnSpc>
              <a:spcBef>
                <a:spcPts val="1000"/>
              </a:spcBef>
              <a:spcAft>
                <a:spcPts val="0"/>
              </a:spcAft>
              <a:buClr>
                <a:schemeClr val="lt1"/>
              </a:buClr>
              <a:buSzPts val="3000"/>
              <a:buNone/>
            </a:pPr>
            <a:r>
              <a:rPr b="1" lang="pt-BR" sz="2400"/>
              <a:t>COM SEU OFÍCIO DE ENSINAR?</a:t>
            </a:r>
            <a:endParaRPr sz="2400"/>
          </a:p>
        </p:txBody>
      </p:sp>
      <p:pic>
        <p:nvPicPr>
          <p:cNvPr descr="Crianças usando computador" id="306" name="Google Shape;306;p9"/>
          <p:cNvPicPr preferRelativeResize="0"/>
          <p:nvPr/>
        </p:nvPicPr>
        <p:blipFill rotWithShape="1">
          <a:blip r:embed="rId3">
            <a:alphaModFix/>
          </a:blip>
          <a:srcRect b="14280" l="0" r="0" t="14280"/>
          <a:stretch/>
        </p:blipFill>
        <p:spPr>
          <a:xfrm>
            <a:off x="974314" y="2503094"/>
            <a:ext cx="3885083" cy="1998453"/>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pic>
        <p:nvPicPr>
          <p:cNvPr descr="Lupa em tela de fundo clara" id="307" name="Google Shape;307;p9"/>
          <p:cNvPicPr preferRelativeResize="0"/>
          <p:nvPr>
            <p:ph idx="8" type="pic"/>
          </p:nvPr>
        </p:nvPicPr>
        <p:blipFill rotWithShape="1">
          <a:blip r:embed="rId4">
            <a:alphaModFix/>
          </a:blip>
          <a:srcRect b="14275" l="0" r="0" t="14275"/>
          <a:stretch/>
        </p:blipFill>
        <p:spPr>
          <a:xfrm>
            <a:off x="7389733" y="1853242"/>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pic>
        <p:nvPicPr>
          <p:cNvPr descr="Binóculos em mesa à beira-mar refletindo o pôr do sol" id="308" name="Google Shape;308;p9"/>
          <p:cNvPicPr preferRelativeResize="0"/>
          <p:nvPr>
            <p:ph idx="5" type="pic"/>
          </p:nvPr>
        </p:nvPicPr>
        <p:blipFill rotWithShape="1">
          <a:blip r:embed="rId5">
            <a:alphaModFix/>
          </a:blip>
          <a:srcRect b="14258" l="0" r="0" t="14258"/>
          <a:stretch/>
        </p:blipFill>
        <p:spPr>
          <a:xfrm>
            <a:off x="7741871" y="3711202"/>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2021-02-06T11:24:38Z</dcterms:created>
  <dc:creator>Sandra</dc:creator>
</cp:coreProperties>
</file>