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1" r:id="rId1"/>
  </p:sldMasterIdLst>
  <p:sldIdLst>
    <p:sldId id="256" r:id="rId2"/>
    <p:sldId id="267" r:id="rId3"/>
    <p:sldId id="257" r:id="rId4"/>
    <p:sldId id="258" r:id="rId5"/>
    <p:sldId id="260" r:id="rId6"/>
    <p:sldId id="265" r:id="rId7"/>
    <p:sldId id="266" r:id="rId8"/>
    <p:sldId id="268" r:id="rId9"/>
    <p:sldId id="263" r:id="rId10"/>
    <p:sldId id="262" r:id="rId11"/>
    <p:sldId id="269" r:id="rId12"/>
    <p:sldId id="259" r:id="rId1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C1CDB8-F4F6-49AA-B742-5F7C866EBA27}" v="47" dt="2021-04-13T15:53:19.809"/>
    <p1510:client id="{4F0B32D7-E043-4B1C-A232-AD2E21BE8CAF}" v="256" dt="2021-04-13T14:42:42.845"/>
    <p1510:client id="{80DD2DAC-4BBD-4831-B457-D6CAE2A0B731}" v="103" dt="2021-04-13T16:56:00.485"/>
    <p1510:client id="{BD5C3115-5F14-4BD7-8BF8-A05B5C7AE06E}" v="1151" dt="2021-04-13T12:53:37.824"/>
    <p1510:client id="{F6774971-2F7D-4247-93E8-8C2EC9C122FF}" v="1358" dt="2021-04-12T14:58:38.3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>
        <p:scale>
          <a:sx n="81" d="100"/>
          <a:sy n="81" d="100"/>
        </p:scale>
        <p:origin x="-138" y="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391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23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992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276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04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385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828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459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310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468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690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4/15/2021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001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file/d/12XK_bWbjZyKWT8aVmCzYtC7OcpUYy2qu/view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padlet.com/turma2ava2020/35xqft9lw60q5oy8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tempodecreche.com.br/espaco-de-coordenar/13444/" TargetMode="External"/><Relationship Id="rId2" Type="http://schemas.openxmlformats.org/officeDocument/2006/relationships/hyperlink" Target="https://portal.aprendiz.uol.com.br/2020/05/18/francesco-tonucci-casa-como-lugar-de-brincadeira-e-aprendizado-durante-pandemia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liancapelainfancia.org.br/inspiracoes/materiais-naturais-e-nao-estruturados-e-pouca-intervencao-externa-conheca-o-brincar-heuristico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UdUg4ExrxA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08657"/>
          </a:xfrm>
        </p:spPr>
        <p:txBody>
          <a:bodyPr/>
          <a:lstStyle/>
          <a:p>
            <a:r>
              <a:rPr lang="de-DE" sz="3600" b="1" i="1" dirty="0">
                <a:solidFill>
                  <a:srgbClr val="002060"/>
                </a:solidFill>
                <a:cs typeface="Calibri Light"/>
              </a:rPr>
              <a:t>FORMAÇÃO INSTITUIÇÕES PARCEIRAS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2926302"/>
            <a:ext cx="9144000" cy="1655762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e-DE" sz="3200" b="1" dirty="0">
                <a:cs typeface="Calibri"/>
              </a:rPr>
              <a:t>2º ENCONTRO FORMATIVO</a:t>
            </a:r>
          </a:p>
          <a:p>
            <a:r>
              <a:rPr lang="de-DE" sz="3200" b="1" dirty="0">
                <a:cs typeface="Calibri"/>
              </a:rPr>
              <a:t>15/04/21</a:t>
            </a:r>
          </a:p>
          <a:p>
            <a:r>
              <a:rPr lang="de-DE" sz="3200" b="1" dirty="0" smtClean="0">
                <a:cs typeface="Calibri"/>
              </a:rPr>
              <a:t>FORMADORES: Eduardo e Sandra</a:t>
            </a:r>
            <a:endParaRPr lang="de-DE" sz="3200" b="1" dirty="0">
              <a:cs typeface="Calibri"/>
            </a:endParaRPr>
          </a:p>
          <a:p>
            <a:endParaRPr lang="de-DE" sz="3200" dirty="0">
              <a:cs typeface="Calibri"/>
            </a:endParaRPr>
          </a:p>
          <a:p>
            <a:endParaRPr lang="de-DE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108665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C70C522-E9CB-40BE-8E8D-88020BEE6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002060"/>
                </a:solidFill>
                <a:cs typeface="Calibri Light"/>
              </a:rPr>
              <a:t>Trecho do vídeo Paulo </a:t>
            </a:r>
            <a:r>
              <a:rPr lang="pt-BR" b="1" err="1">
                <a:solidFill>
                  <a:srgbClr val="002060"/>
                </a:solidFill>
                <a:cs typeface="Calibri Light"/>
              </a:rPr>
              <a:t>Focchi</a:t>
            </a:r>
            <a:r>
              <a:rPr lang="pt-BR" b="1">
                <a:solidFill>
                  <a:srgbClr val="002060"/>
                </a:solidFill>
                <a:cs typeface="Calibri Light"/>
              </a:rPr>
              <a:t> – 5' 37m</a:t>
            </a:r>
            <a:endParaRPr lang="pt-BR" b="1" dirty="0">
              <a:solidFill>
                <a:srgbClr val="002060"/>
              </a:solidFill>
              <a:cs typeface="Calibri Light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866EAEA2-90BF-468A-AE07-739293A2CA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pt-BR" dirty="0">
              <a:cs typeface="Calibri"/>
            </a:endParaRPr>
          </a:p>
          <a:p>
            <a:pPr algn="ctr"/>
            <a:r>
              <a:rPr lang="pt-BR" sz="3200" dirty="0">
                <a:cs typeface="Calibri"/>
              </a:rPr>
              <a:t>Resumo da Live Estratégias para a </a:t>
            </a:r>
            <a:r>
              <a:rPr lang="pt-BR" sz="3200" smtClean="0">
                <a:cs typeface="Calibri"/>
              </a:rPr>
              <a:t>Educação Infantil </a:t>
            </a:r>
            <a:r>
              <a:rPr lang="pt-BR" sz="3200" dirty="0">
                <a:cs typeface="Calibri"/>
              </a:rPr>
              <a:t>em tempos de distanciamento Social</a:t>
            </a:r>
          </a:p>
          <a:p>
            <a:pPr marL="0" indent="0">
              <a:buNone/>
            </a:pPr>
            <a:r>
              <a:rPr lang="pt-BR" dirty="0">
                <a:cs typeface="Calibri"/>
                <a:hlinkClick r:id="rId2"/>
              </a:rPr>
              <a:t>https</a:t>
            </a:r>
            <a:r>
              <a:rPr lang="pt-BR" dirty="0">
                <a:ea typeface="+mn-lt"/>
                <a:cs typeface="+mn-lt"/>
                <a:hlinkClick r:id="rId2"/>
              </a:rPr>
              <a:t>://drive.google.com/file/d/12XK_bWbjZyKWT8aVmCzYtC7OcpUYy2qu/view</a:t>
            </a:r>
            <a:endParaRPr lang="pt-BR" dirty="0">
              <a:cs typeface="Calibri"/>
            </a:endParaRPr>
          </a:p>
          <a:p>
            <a:pPr marL="0" indent="0">
              <a:buNone/>
            </a:pPr>
            <a:endParaRPr lang="pt-BR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631382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CEF7181-8521-4A95-9CC2-1CCB09F08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>
                <a:cs typeface="Calibri Light"/>
              </a:rPr>
              <a:t>Aprendizagem</a:t>
            </a:r>
            <a:r>
              <a:rPr lang="pt-BR" dirty="0">
                <a:cs typeface="Calibri Light"/>
              </a:rPr>
              <a:t> </a:t>
            </a:r>
            <a:r>
              <a:rPr lang="pt-BR" b="1">
                <a:cs typeface="Calibri Light"/>
              </a:rPr>
              <a:t>no contexto da pandemia</a:t>
            </a:r>
            <a:endParaRPr lang="pt-BR">
              <a:ea typeface="+mj-lt"/>
              <a:cs typeface="+mj-lt"/>
            </a:endParaRPr>
          </a:p>
          <a:p>
            <a:pPr algn="ctr"/>
            <a:endParaRPr lang="pt-BR" dirty="0">
              <a:cs typeface="Calibri Light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3C725DCE-CBEB-4ACD-A464-FA50A46D4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>
                <a:ea typeface="+mn-lt"/>
                <a:cs typeface="+mn-lt"/>
                <a:hlinkClick r:id="rId2"/>
              </a:rPr>
              <a:t>https://padlet.com/turma2ava2020/35xqft9lw60q5oy8</a:t>
            </a:r>
            <a:endParaRPr lang="pt-BR"/>
          </a:p>
          <a:p>
            <a:pPr marL="0" indent="0">
              <a:buNone/>
            </a:pPr>
            <a:endParaRPr lang="pt-BR" dirty="0">
              <a:cs typeface="Calibri"/>
            </a:endParaRPr>
          </a:p>
          <a:p>
            <a:pPr marL="0" indent="0" algn="ctr">
              <a:buNone/>
            </a:pPr>
            <a:r>
              <a:rPr lang="pt-BR" sz="3600" dirty="0">
                <a:cs typeface="Calibri"/>
              </a:rPr>
              <a:t>Obs.: Esse </a:t>
            </a:r>
            <a:r>
              <a:rPr lang="pt-BR" sz="3600" dirty="0" err="1">
                <a:cs typeface="Calibri"/>
              </a:rPr>
              <a:t>padlet</a:t>
            </a:r>
            <a:r>
              <a:rPr lang="pt-BR" sz="3600" dirty="0">
                <a:cs typeface="Calibri"/>
              </a:rPr>
              <a:t> é da turma da tarde</a:t>
            </a:r>
          </a:p>
          <a:p>
            <a:endParaRPr lang="pt-BR" dirty="0">
              <a:cs typeface="Calibri"/>
            </a:endParaRPr>
          </a:p>
          <a:p>
            <a:endParaRPr lang="pt-BR" dirty="0">
              <a:cs typeface="Calibri"/>
            </a:endParaRPr>
          </a:p>
          <a:p>
            <a:endParaRPr lang="pt-BR" dirty="0">
              <a:cs typeface="Calibri"/>
            </a:endParaRPr>
          </a:p>
          <a:p>
            <a:endParaRPr lang="pt-BR" dirty="0">
              <a:cs typeface="Calibri"/>
            </a:endParaRPr>
          </a:p>
          <a:p>
            <a:pPr marL="0" indent="0">
              <a:buNone/>
            </a:pPr>
            <a:endParaRPr lang="pt-BR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73576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4BD4A35-5361-48C0-8FA5-93BF4D76A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1111"/>
          </a:xfrm>
        </p:spPr>
        <p:txBody>
          <a:bodyPr/>
          <a:lstStyle/>
          <a:p>
            <a:r>
              <a:rPr lang="pt-BR" b="1" dirty="0">
                <a:solidFill>
                  <a:srgbClr val="002060"/>
                </a:solidFill>
                <a:cs typeface="Calibri Light"/>
              </a:rPr>
              <a:t>Saiba Mais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B094AF5C-BCE0-4096-ACB7-5CB4E25FE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0691" y="1451814"/>
            <a:ext cx="10515600" cy="435133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pt-BR" dirty="0">
                <a:ea typeface="+mn-lt"/>
                <a:cs typeface="+mn-lt"/>
                <a:hlinkClick r:id="rId2"/>
              </a:rPr>
              <a:t>https://portal.aprendiz.uol.com.br/2020/05/18/francesco-tonucci-casa-como-lugar-de-brincadeira-e-aprendizado-durante-pandemia/</a:t>
            </a:r>
            <a:endParaRPr lang="pt-BR">
              <a:ea typeface="+mn-lt"/>
              <a:cs typeface="+mn-lt"/>
            </a:endParaRPr>
          </a:p>
          <a:p>
            <a:r>
              <a:rPr lang="pt-BR" dirty="0">
                <a:cs typeface="Calibri"/>
              </a:rPr>
              <a:t>Site Blog Tempo de Creche</a:t>
            </a:r>
          </a:p>
          <a:p>
            <a:pPr marL="0" indent="0">
              <a:buNone/>
            </a:pPr>
            <a:r>
              <a:rPr lang="pt-BR" dirty="0">
                <a:cs typeface="Calibri"/>
                <a:hlinkClick r:id="rId3"/>
              </a:rPr>
              <a:t>https://tempodecreche.com.br/espaco-de-coordenar/13444/</a:t>
            </a:r>
            <a:endParaRPr lang="pt-BR" dirty="0">
              <a:cs typeface="Calibri"/>
            </a:endParaRPr>
          </a:p>
          <a:p>
            <a:r>
              <a:rPr lang="pt-BR" dirty="0">
                <a:cs typeface="Calibri"/>
              </a:rPr>
              <a:t>Brincar Heurístico</a:t>
            </a:r>
          </a:p>
          <a:p>
            <a:pPr marL="0" indent="0">
              <a:buNone/>
            </a:pPr>
            <a:r>
              <a:rPr lang="pt-BR" dirty="0">
                <a:ea typeface="+mn-lt"/>
                <a:cs typeface="+mn-lt"/>
                <a:hlinkClick r:id="rId4"/>
              </a:rPr>
              <a:t>http://aliancapelainfancia.org.br/inspiracoes/materiais-naturais-e-nao-estruturados-e-pouca-intervencao-externa-conheca-o-brincar-heuristico/</a:t>
            </a:r>
            <a:endParaRPr lang="pt-BR"/>
          </a:p>
          <a:p>
            <a:r>
              <a:rPr lang="pt-BR" dirty="0">
                <a:cs typeface="Calibri"/>
              </a:rPr>
              <a:t>Livro: O Brincar Heurístico na Creche- Percursos Pedagógicos no Observatório da Cultura Infantil – OBECI. Paulo </a:t>
            </a:r>
            <a:r>
              <a:rPr lang="pt-BR" dirty="0" err="1">
                <a:cs typeface="Calibri"/>
              </a:rPr>
              <a:t>Fochi</a:t>
            </a:r>
            <a:r>
              <a:rPr lang="pt-BR" dirty="0">
                <a:cs typeface="Calibri"/>
              </a:rPr>
              <a:t> organizador</a:t>
            </a:r>
          </a:p>
          <a:p>
            <a:pPr marL="0" indent="0">
              <a:buNone/>
            </a:pPr>
            <a:endParaRPr lang="pt-BR" dirty="0">
              <a:cs typeface="Calibri"/>
            </a:endParaRPr>
          </a:p>
          <a:p>
            <a:pPr marL="0" indent="0">
              <a:buNone/>
            </a:pPr>
            <a:endParaRPr lang="pt-BR" dirty="0">
              <a:cs typeface="Calibri"/>
            </a:endParaRPr>
          </a:p>
          <a:p>
            <a:endParaRPr lang="pt-BR" dirty="0">
              <a:cs typeface="Calibri"/>
            </a:endParaRPr>
          </a:p>
          <a:p>
            <a:endParaRPr lang="pt-BR" dirty="0">
              <a:cs typeface="Calibri"/>
            </a:endParaRPr>
          </a:p>
          <a:p>
            <a:endParaRPr lang="pt-BR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4637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13C613FB-A702-4836-AFDA-1C9BBB6D3C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4127" y="3624532"/>
            <a:ext cx="2853936" cy="2877060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endParaRPr lang="pt-BR" sz="2000" dirty="0">
              <a:ea typeface="+mn-lt"/>
              <a:cs typeface="+mn-lt"/>
            </a:endParaRPr>
          </a:p>
          <a:p>
            <a:endParaRPr lang="pt-BR" sz="2000" dirty="0">
              <a:ea typeface="+mn-lt"/>
              <a:cs typeface="+mn-lt"/>
            </a:endParaRPr>
          </a:p>
          <a:p>
            <a:r>
              <a:rPr lang="pt-BR" sz="2000" dirty="0">
                <a:ea typeface="+mn-lt"/>
                <a:cs typeface="+mn-lt"/>
              </a:rPr>
              <a:t>RICARDO FERRARI</a:t>
            </a:r>
          </a:p>
          <a:p>
            <a:r>
              <a:rPr lang="pt-BR" sz="2000" dirty="0">
                <a:ea typeface="+mn-lt"/>
                <a:cs typeface="+mn-lt"/>
              </a:rPr>
              <a:t>Da série "Canções para Gael e Joaquim: A Tarde" (2018)</a:t>
            </a:r>
            <a:endParaRPr lang="pt-BR" dirty="0">
              <a:cs typeface="Calibri"/>
            </a:endParaRPr>
          </a:p>
          <a:p>
            <a:r>
              <a:rPr lang="pt-BR" sz="2000" dirty="0">
                <a:ea typeface="+mn-lt"/>
                <a:cs typeface="+mn-lt"/>
              </a:rPr>
              <a:t> Óleo em Tela (55x80x5 cm)</a:t>
            </a:r>
          </a:p>
          <a:p>
            <a:r>
              <a:rPr lang="pt-BR" sz="2000" b="1" dirty="0">
                <a:ea typeface="+mn-lt"/>
                <a:cs typeface="+mn-lt"/>
              </a:rPr>
              <a:t>Fonte: </a:t>
            </a:r>
            <a:r>
              <a:rPr lang="pt-BR" sz="2000" b="1" dirty="0" err="1">
                <a:ea typeface="+mn-lt"/>
                <a:cs typeface="+mn-lt"/>
              </a:rPr>
              <a:t>Artmajeur</a:t>
            </a:r>
            <a:endParaRPr lang="pt-BR" sz="2000" dirty="0" err="1">
              <a:ea typeface="+mn-lt"/>
              <a:cs typeface="+mn-lt"/>
            </a:endParaRPr>
          </a:p>
          <a:p>
            <a:endParaRPr lang="pt-BR" dirty="0">
              <a:cs typeface="Calibri"/>
            </a:endParaRPr>
          </a:p>
        </p:txBody>
      </p:sp>
      <p:pic>
        <p:nvPicPr>
          <p:cNvPr id="6" name="Imagem 4">
            <a:extLst>
              <a:ext uri="{FF2B5EF4-FFF2-40B4-BE49-F238E27FC236}">
                <a16:creationId xmlns:a16="http://schemas.microsoft.com/office/drawing/2014/main" xmlns="" id="{E2F26257-5287-4154-93DD-AD18F257E5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0566" y="180960"/>
            <a:ext cx="8073245" cy="6533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000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538C5A6-55C2-4932-ABA0-6CB972E83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002060"/>
                </a:solidFill>
                <a:cs typeface="Calibri Light"/>
              </a:rPr>
              <a:t>PAUTA</a:t>
            </a:r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79146B9B-EF42-4FBF-A18E-7643B5F8EA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>
                <a:cs typeface="Calibri"/>
              </a:rPr>
              <a:t>Acolhimento</a:t>
            </a:r>
          </a:p>
          <a:p>
            <a:r>
              <a:rPr lang="pt-BR" dirty="0">
                <a:cs typeface="Calibri"/>
              </a:rPr>
              <a:t>Objetivos</a:t>
            </a:r>
          </a:p>
          <a:p>
            <a:r>
              <a:rPr lang="pt-BR" dirty="0">
                <a:cs typeface="Calibri"/>
              </a:rPr>
              <a:t>Tempestade de ideias</a:t>
            </a:r>
          </a:p>
          <a:p>
            <a:r>
              <a:rPr lang="pt-BR" dirty="0">
                <a:cs typeface="Calibri"/>
              </a:rPr>
              <a:t>Fundamentação - QSN/2019</a:t>
            </a:r>
          </a:p>
          <a:p>
            <a:r>
              <a:rPr lang="pt-BR">
                <a:cs typeface="Calibri"/>
              </a:rPr>
              <a:t>Movimento interativo: A relação com a família</a:t>
            </a:r>
          </a:p>
          <a:p>
            <a:r>
              <a:rPr lang="pt-BR" dirty="0">
                <a:cs typeface="Calibri"/>
              </a:rPr>
              <a:t>Trecho da Live Paulo </a:t>
            </a:r>
            <a:r>
              <a:rPr lang="pt-BR">
                <a:cs typeface="Calibri"/>
              </a:rPr>
              <a:t>Fochi - Padlet</a:t>
            </a:r>
            <a:endParaRPr lang="pt-BR" dirty="0">
              <a:cs typeface="Calibri"/>
            </a:endParaRPr>
          </a:p>
          <a:p>
            <a:r>
              <a:rPr lang="pt-BR" dirty="0">
                <a:cs typeface="Calibri"/>
              </a:rPr>
              <a:t>Saiba Mais</a:t>
            </a:r>
          </a:p>
          <a:p>
            <a:endParaRPr lang="pt-BR" dirty="0">
              <a:cs typeface="Calibri"/>
            </a:endParaRPr>
          </a:p>
          <a:p>
            <a:endParaRPr lang="pt-BR" dirty="0">
              <a:cs typeface="Calibri"/>
            </a:endParaRPr>
          </a:p>
          <a:p>
            <a:endParaRPr lang="pt-BR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950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B2BF927-C78C-4027-BD60-AD03AA9DD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002060"/>
                </a:solidFill>
                <a:cs typeface="Calibri Light"/>
              </a:rPr>
              <a:t>OBJETIVOS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031AC05C-C0AF-40C7-8137-0CED854D1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2456"/>
            <a:ext cx="10515600" cy="4624507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pt-BR" dirty="0">
              <a:ea typeface="+mn-lt"/>
              <a:cs typeface="+mn-lt"/>
            </a:endParaRPr>
          </a:p>
          <a:p>
            <a:r>
              <a:rPr lang="pt-BR">
                <a:ea typeface="+mn-lt"/>
                <a:cs typeface="+mn-lt"/>
              </a:rPr>
              <a:t>Discutir a importância do planejamento e o papel da mediação </a:t>
            </a:r>
            <a:r>
              <a:rPr lang="pt-BR" dirty="0">
                <a:ea typeface="+mn-lt"/>
                <a:cs typeface="+mn-lt"/>
              </a:rPr>
              <a:t>na organização dos ambientes e contextos de aprendizagem.</a:t>
            </a:r>
            <a:endParaRPr lang="pt-BR"/>
          </a:p>
          <a:p>
            <a:r>
              <a:rPr lang="pt-BR" dirty="0">
                <a:ea typeface="+mn-lt"/>
                <a:cs typeface="+mn-lt"/>
              </a:rPr>
              <a:t>Compreender os Espaços e contextos de aprendizagem, considerando a casa como território educativo.</a:t>
            </a:r>
          </a:p>
          <a:p>
            <a:r>
              <a:rPr lang="pt-BR" dirty="0">
                <a:cs typeface="Calibri"/>
              </a:rPr>
              <a:t>Refletir como se dão os processos de aprendizagem na educação infantil a partir dos recursos do território casa. </a:t>
            </a:r>
          </a:p>
          <a:p>
            <a:endParaRPr lang="pt-BR" dirty="0">
              <a:cs typeface="Calibri"/>
            </a:endParaRPr>
          </a:p>
          <a:p>
            <a:endParaRPr lang="pt-BR" dirty="0">
              <a:cs typeface="Calibri"/>
            </a:endParaRPr>
          </a:p>
          <a:p>
            <a:endParaRPr lang="pt-BR" dirty="0">
              <a:cs typeface="Calibri"/>
            </a:endParaRPr>
          </a:p>
          <a:p>
            <a:endParaRPr lang="pt-BR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7085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D35ACE2-C347-416C-81AA-F79EE71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0823"/>
            <a:ext cx="10515600" cy="103488"/>
          </a:xfrm>
        </p:spPr>
        <p:txBody>
          <a:bodyPr>
            <a:normAutofit fontScale="90000"/>
          </a:bodyPr>
          <a:lstStyle/>
          <a:p>
            <a:r>
              <a:rPr lang="pt-BR" b="1" dirty="0">
                <a:solidFill>
                  <a:srgbClr val="002060"/>
                </a:solidFill>
                <a:ea typeface="+mj-lt"/>
                <a:cs typeface="+mj-lt"/>
              </a:rPr>
              <a:t>ONDE COMEÇA O ESPAÇO DE APRENDER?</a:t>
            </a:r>
          </a:p>
          <a:p>
            <a:endParaRPr lang="pt-BR" dirty="0">
              <a:cs typeface="Calibri Light"/>
            </a:endParaRPr>
          </a:p>
        </p:txBody>
      </p:sp>
      <p:pic>
        <p:nvPicPr>
          <p:cNvPr id="4" name="Imagem 4" descr="Diagrama, Aplicativo&#10;&#10;Descrição gerada automaticamente">
            <a:extLst>
              <a:ext uri="{FF2B5EF4-FFF2-40B4-BE49-F238E27FC236}">
                <a16:creationId xmlns:a16="http://schemas.microsoft.com/office/drawing/2014/main" xmlns="" id="{E72F5C03-3F98-4479-9853-913BE758B3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1925" y="923642"/>
            <a:ext cx="11501886" cy="6025909"/>
          </a:xfrm>
        </p:spPr>
      </p:pic>
    </p:spTree>
    <p:extLst>
      <p:ext uri="{BB962C8B-B14F-4D97-AF65-F5344CB8AC3E}">
        <p14:creationId xmlns:p14="http://schemas.microsoft.com/office/powerpoint/2010/main" val="344593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2FFD1EC-BF32-4A00-8A87-CF99F1207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67413"/>
          </a:xfrm>
        </p:spPr>
        <p:txBody>
          <a:bodyPr>
            <a:normAutofit fontScale="90000"/>
          </a:bodyPr>
          <a:lstStyle/>
          <a:p>
            <a:r>
              <a:rPr lang="pt-BR" b="1" dirty="0">
                <a:latin typeface="Calibri"/>
                <a:cs typeface="Calibri"/>
              </a:rPr>
              <a:t/>
            </a:r>
            <a:br>
              <a:rPr lang="pt-BR" b="1" dirty="0">
                <a:latin typeface="Calibri"/>
                <a:cs typeface="Calibri"/>
              </a:rPr>
            </a:br>
            <a:r>
              <a:rPr lang="pt-BR" sz="3600" b="1" dirty="0">
                <a:latin typeface="Calibri"/>
                <a:cs typeface="Calibri"/>
              </a:rPr>
              <a:t>Espaços para aprendizagem</a:t>
            </a:r>
            <a:br>
              <a:rPr lang="pt-BR" sz="3600" b="1" dirty="0">
                <a:latin typeface="Calibri"/>
                <a:cs typeface="Calibri"/>
              </a:rPr>
            </a:br>
            <a:r>
              <a:rPr lang="pt-BR" sz="2800" b="1" dirty="0">
                <a:latin typeface="Calibri"/>
                <a:cs typeface="Calibri"/>
              </a:rPr>
              <a:t>(QSN, pág. 20 Texto Introdutório)</a:t>
            </a:r>
            <a:endParaRPr lang="pt-BR" sz="2800" dirty="0">
              <a:ea typeface="+mj-lt"/>
              <a:cs typeface="+mj-lt"/>
            </a:endParaRPr>
          </a:p>
          <a:p>
            <a:endParaRPr lang="pt-BR" dirty="0">
              <a:ea typeface="+mj-lt"/>
              <a:cs typeface="+mj-lt"/>
            </a:endParaRPr>
          </a:p>
          <a:p>
            <a:endParaRPr lang="pt-BR" dirty="0">
              <a:cs typeface="Calibri Light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2C6D1A0-C05D-41CF-B07F-2D48D91084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3823" y="1480570"/>
            <a:ext cx="10918166" cy="481141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pt-BR" sz="2400" b="1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pt-BR" sz="2400" b="1" dirty="0">
                <a:ea typeface="+mn-lt"/>
                <a:cs typeface="+mn-lt"/>
              </a:rPr>
              <a:t>Os diferentes espaços existentes na escola e em seu entorno, na educação integral, são considerados educativos, pois expressam em sua ambientação o modo de conceber e compreender a educação</a:t>
            </a:r>
            <a:r>
              <a:rPr lang="pt-BR" sz="2400" dirty="0">
                <a:ea typeface="+mn-lt"/>
                <a:cs typeface="+mn-lt"/>
              </a:rPr>
              <a:t>. </a:t>
            </a:r>
            <a:r>
              <a:rPr lang="pt-BR" sz="2400" b="1" dirty="0">
                <a:ea typeface="+mn-lt"/>
                <a:cs typeface="+mn-lt"/>
              </a:rPr>
              <a:t>O ambiente é um fator que pode estimular ou contrariar o desenvolvimento humano em sua completude.</a:t>
            </a:r>
            <a:endParaRPr lang="pt-BR" sz="2400" b="1" dirty="0">
              <a:cs typeface="Calibri"/>
            </a:endParaRPr>
          </a:p>
          <a:p>
            <a:pPr marL="0" indent="0">
              <a:buNone/>
            </a:pPr>
            <a:endParaRPr lang="pt-BR" sz="2400" dirty="0">
              <a:ea typeface="+mn-lt"/>
              <a:cs typeface="+mn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t-BR" sz="2400" b="1" dirty="0">
                <a:ea typeface="+mn-lt"/>
                <a:cs typeface="+mn-lt"/>
              </a:rPr>
              <a:t>... A organização e a ocupação dos espaços possibilitam interações entre os sujeitos e com o meio, quando intencionalmente são constituídos como ambientes de experimentação, interação e aprendizagem</a:t>
            </a:r>
            <a:r>
              <a:rPr lang="pt-BR" sz="2400" dirty="0">
                <a:ea typeface="+mn-lt"/>
                <a:cs typeface="+mn-lt"/>
              </a:rPr>
              <a:t>.</a:t>
            </a:r>
            <a:r>
              <a:rPr lang="pt-BR" sz="2400" b="1" dirty="0">
                <a:ea typeface="+mn-lt"/>
                <a:cs typeface="+mn-lt"/>
              </a:rPr>
              <a:t> </a:t>
            </a:r>
            <a:endParaRPr lang="pt-BR" sz="2400" dirty="0">
              <a:ea typeface="+mn-lt"/>
              <a:cs typeface="+mn-lt"/>
            </a:endParaRPr>
          </a:p>
          <a:p>
            <a:pPr marL="0" indent="0">
              <a:spcBef>
                <a:spcPts val="0"/>
              </a:spcBef>
              <a:buNone/>
            </a:pPr>
            <a:endParaRPr lang="pt-BR" sz="2400" b="1" dirty="0">
              <a:ea typeface="+mn-lt"/>
              <a:cs typeface="+mn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t-BR" sz="2400" b="1" dirty="0">
                <a:ea typeface="+mn-lt"/>
                <a:cs typeface="+mn-lt"/>
              </a:rPr>
              <a:t>Dessa maneira, faz-se necessária a construção de uma escola criativa e de qualidade social na qual a “sala de aula” não esteja limitada por suas paredes, mas se concretize em múltiplos espaços.</a:t>
            </a:r>
            <a:endParaRPr lang="pt-BR" sz="2400" b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25845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8F9DB7D-1A16-47BF-9164-5CFE742F3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5729"/>
            <a:ext cx="10515600" cy="1469336"/>
          </a:xfrm>
        </p:spPr>
        <p:txBody>
          <a:bodyPr>
            <a:normAutofit fontScale="90000"/>
          </a:bodyPr>
          <a:lstStyle/>
          <a:p>
            <a:r>
              <a:rPr lang="pt-BR" sz="3200" b="1" dirty="0">
                <a:latin typeface="Calibri"/>
                <a:cs typeface="Calibri"/>
              </a:rPr>
              <a:t/>
            </a:r>
            <a:br>
              <a:rPr lang="pt-BR" sz="3200" b="1" dirty="0">
                <a:latin typeface="Calibri"/>
                <a:cs typeface="Calibri"/>
              </a:rPr>
            </a:br>
            <a:r>
              <a:rPr lang="pt-PT" sz="3200" b="1" dirty="0" err="1">
                <a:latin typeface="Calibri"/>
                <a:cs typeface="Calibri"/>
              </a:rPr>
              <a:t>Intersetorialidade</a:t>
            </a:r>
            <a:r>
              <a:rPr lang="pt-PT" sz="3200" b="1" dirty="0">
                <a:latin typeface="Calibri"/>
                <a:cs typeface="Calibri"/>
              </a:rPr>
              <a:t> - território, agentes da comunidade e demais equipamentos públicos</a:t>
            </a:r>
            <a:endParaRPr lang="pt-BR" sz="3200" dirty="0">
              <a:ea typeface="+mj-lt"/>
              <a:cs typeface="+mj-lt"/>
            </a:endParaRPr>
          </a:p>
          <a:p>
            <a:r>
              <a:rPr lang="pt-BR" sz="2800" b="1" dirty="0">
                <a:latin typeface="Calibri"/>
                <a:cs typeface="Calibri"/>
              </a:rPr>
              <a:t>(QSN, pág. 19 Texto Introdutório)</a:t>
            </a:r>
            <a:endParaRPr lang="pt-BR" sz="2800">
              <a:ea typeface="+mj-lt"/>
              <a:cs typeface="+mj-lt"/>
            </a:endParaRPr>
          </a:p>
          <a:p>
            <a:endParaRPr lang="pt-BR" dirty="0">
              <a:cs typeface="Calibri Light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BD7A21A6-2572-4B19-A5F3-742E0AC60F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31" y="1641231"/>
            <a:ext cx="11220088" cy="453573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buNone/>
            </a:pPr>
            <a:endParaRPr lang="pt-PT" b="1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pt-PT" dirty="0">
                <a:ea typeface="+mn-lt"/>
                <a:cs typeface="+mn-lt"/>
              </a:rPr>
              <a:t> N</a:t>
            </a:r>
            <a:r>
              <a:rPr lang="pt-PT" sz="2400" dirty="0">
                <a:ea typeface="+mn-lt"/>
                <a:cs typeface="+mn-lt"/>
              </a:rPr>
              <a:t>o entorno da escola são múltiplos os espaços que favorecem o desenvolvimento de</a:t>
            </a:r>
            <a:endParaRPr lang="pt-BR" sz="24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pt-PT" sz="2400" dirty="0">
                <a:ea typeface="+mn-lt"/>
                <a:cs typeface="+mn-lt"/>
              </a:rPr>
              <a:t> novas aprendizagens para os educandos. São espaços escolares e não escolares, como</a:t>
            </a:r>
            <a:endParaRPr lang="pt-BR" sz="24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pt-PT" sz="2400" dirty="0">
                <a:ea typeface="+mn-lt"/>
                <a:cs typeface="+mn-lt"/>
              </a:rPr>
              <a:t> a rua, os equipamentos públicos, os espaços comunitários etc., que promovem a </a:t>
            </a:r>
            <a:r>
              <a:rPr lang="pt-PT" sz="2400" dirty="0" err="1">
                <a:ea typeface="+mn-lt"/>
                <a:cs typeface="+mn-lt"/>
              </a:rPr>
              <a:t>desco</a:t>
            </a:r>
            <a:r>
              <a:rPr lang="pt-PT" sz="2400" dirty="0">
                <a:ea typeface="+mn-lt"/>
                <a:cs typeface="+mn-lt"/>
              </a:rPr>
              <a:t>-</a:t>
            </a:r>
            <a:endParaRPr lang="pt-BR" sz="24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pt-PT" sz="2400" dirty="0">
                <a:ea typeface="+mn-lt"/>
                <a:cs typeface="+mn-lt"/>
              </a:rPr>
              <a:t> </a:t>
            </a:r>
            <a:r>
              <a:rPr lang="pt-PT" sz="2400" dirty="0" err="1">
                <a:ea typeface="+mn-lt"/>
                <a:cs typeface="+mn-lt"/>
              </a:rPr>
              <a:t>berta</a:t>
            </a:r>
            <a:r>
              <a:rPr lang="pt-PT" sz="2400" dirty="0">
                <a:ea typeface="+mn-lt"/>
                <a:cs typeface="+mn-lt"/>
              </a:rPr>
              <a:t> e a criação de saberes, reafirmando a participação e a integração social do </a:t>
            </a:r>
            <a:r>
              <a:rPr lang="pt-PT" sz="2400" dirty="0" err="1">
                <a:ea typeface="+mn-lt"/>
                <a:cs typeface="+mn-lt"/>
              </a:rPr>
              <a:t>indi</a:t>
            </a:r>
            <a:r>
              <a:rPr lang="pt-PT" sz="2400" dirty="0">
                <a:ea typeface="+mn-lt"/>
                <a:cs typeface="+mn-lt"/>
              </a:rPr>
              <a:t>-</a:t>
            </a:r>
            <a:endParaRPr lang="pt-BR" sz="24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pt-PT" sz="2400" dirty="0">
                <a:ea typeface="+mn-lt"/>
                <a:cs typeface="+mn-lt"/>
              </a:rPr>
              <a:t> </a:t>
            </a:r>
            <a:r>
              <a:rPr lang="pt-PT" sz="2400" dirty="0" err="1">
                <a:ea typeface="+mn-lt"/>
                <a:cs typeface="+mn-lt"/>
              </a:rPr>
              <a:t>víduo</a:t>
            </a:r>
            <a:r>
              <a:rPr lang="pt-PT" sz="2400" dirty="0">
                <a:ea typeface="+mn-lt"/>
                <a:cs typeface="+mn-lt"/>
              </a:rPr>
              <a:t>. </a:t>
            </a:r>
            <a:endParaRPr lang="pt-BR" sz="2400" b="1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pt-PT" sz="2400" dirty="0">
                <a:ea typeface="+mn-lt"/>
                <a:cs typeface="+mn-lt"/>
              </a:rPr>
              <a:t>A</a:t>
            </a:r>
            <a:r>
              <a:rPr lang="pt-PT" sz="2400" b="1" dirty="0">
                <a:ea typeface="+mn-lt"/>
                <a:cs typeface="+mn-lt"/>
              </a:rPr>
              <a:t> </a:t>
            </a:r>
            <a:r>
              <a:rPr lang="pt-PT" sz="2400" b="1" dirty="0" err="1">
                <a:ea typeface="+mn-lt"/>
                <a:cs typeface="+mn-lt"/>
              </a:rPr>
              <a:t>intersetorialidade</a:t>
            </a:r>
            <a:r>
              <a:rPr lang="pt-PT" sz="2400" b="1" dirty="0">
                <a:ea typeface="+mn-lt"/>
                <a:cs typeface="+mn-lt"/>
              </a:rPr>
              <a:t>, nesse sentido, é a articulação entre aprendizagens, tempos,</a:t>
            </a:r>
            <a:endParaRPr lang="pt-BR" sz="2400" b="1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pt-PT" sz="2400" b="1" dirty="0">
                <a:ea typeface="+mn-lt"/>
                <a:cs typeface="+mn-lt"/>
              </a:rPr>
              <a:t> espaços, relações e práticas cotidianas que se encontram em um mesmo território.</a:t>
            </a:r>
            <a:endParaRPr lang="pt-BR" sz="2400" b="1" dirty="0">
              <a:ea typeface="+mn-lt"/>
              <a:cs typeface="+mn-lt"/>
            </a:endParaRPr>
          </a:p>
          <a:p>
            <a:endParaRPr lang="pt-BR" sz="2400" dirty="0">
              <a:ea typeface="+mn-lt"/>
              <a:cs typeface="+mn-lt"/>
            </a:endParaRPr>
          </a:p>
          <a:p>
            <a:endParaRPr lang="pt-BR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58308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3AA4DD5-1029-487E-97CF-1108B5764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>
                <a:cs typeface="Calibri Light"/>
              </a:rPr>
              <a:t>Vídeo Paulo Fochi </a:t>
            </a:r>
            <a:br>
              <a:rPr lang="pt-BR" dirty="0">
                <a:cs typeface="Calibri Light"/>
              </a:rPr>
            </a:br>
            <a:r>
              <a:rPr lang="pt-BR">
                <a:cs typeface="Calibri Light"/>
              </a:rPr>
              <a:t>Educação Infantil na pandemia: Notas de Reflexão</a:t>
            </a:r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B45347D5-3274-4C62-A8C6-19DB6FA3BC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>
                <a:ea typeface="+mn-lt"/>
                <a:cs typeface="+mn-lt"/>
                <a:hlinkClick r:id="rId2"/>
              </a:rPr>
              <a:t>https://www.youtube.com/watch?v=NUdUg4ExrxA</a:t>
            </a:r>
            <a:endParaRPr lang="pt-BR">
              <a:ea typeface="+mn-lt"/>
              <a:cs typeface="+mn-lt"/>
            </a:endParaRPr>
          </a:p>
          <a:p>
            <a:endParaRPr lang="pt-BR" dirty="0">
              <a:cs typeface="Calibri"/>
            </a:endParaRPr>
          </a:p>
          <a:p>
            <a:r>
              <a:rPr lang="pt-BR">
                <a:cs typeface="Calibri"/>
              </a:rPr>
              <a:t>Tempo: 2'34 à 7'43</a:t>
            </a:r>
            <a:endParaRPr lang="pt-BR" dirty="0">
              <a:cs typeface="Calibri"/>
            </a:endParaRPr>
          </a:p>
          <a:p>
            <a:endParaRPr lang="pt-BR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09881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9C53E3C-A8B7-4750-AF70-6EC2D5C6A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0507"/>
          </a:xfrm>
        </p:spPr>
        <p:txBody>
          <a:bodyPr>
            <a:normAutofit/>
          </a:bodyPr>
          <a:lstStyle/>
          <a:p>
            <a:pPr algn="ctr"/>
            <a:r>
              <a:rPr lang="pt-BR" b="1" dirty="0">
                <a:solidFill>
                  <a:srgbClr val="002060"/>
                </a:solidFill>
                <a:cs typeface="Calibri Light"/>
              </a:rPr>
              <a:t>O diálogo com as Famílias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8EFFD009-7708-497F-AC61-B5CD69588D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313" y="1667474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pt-BR" dirty="0">
              <a:cs typeface="Calibri"/>
            </a:endParaRPr>
          </a:p>
          <a:p>
            <a:pPr algn="ctr">
              <a:buNone/>
            </a:pPr>
            <a:endParaRPr lang="pt-BR" dirty="0">
              <a:ea typeface="+mn-lt"/>
              <a:cs typeface="+mn-lt"/>
            </a:endParaRPr>
          </a:p>
          <a:p>
            <a:pPr algn="ctr">
              <a:buNone/>
            </a:pPr>
            <a:r>
              <a:rPr lang="pt-BR" sz="3600" dirty="0">
                <a:ea typeface="+mn-lt"/>
                <a:cs typeface="+mn-lt"/>
              </a:rPr>
              <a:t>A relação com as famílias como mediadoras</a:t>
            </a:r>
          </a:p>
          <a:p>
            <a:pPr algn="ctr">
              <a:buNone/>
            </a:pPr>
            <a:r>
              <a:rPr lang="pt-BR" sz="3600" dirty="0">
                <a:ea typeface="+mn-lt"/>
                <a:cs typeface="+mn-lt"/>
              </a:rPr>
              <a:t> do processo de aprendizagem</a:t>
            </a:r>
            <a:endParaRPr lang="pt-BR" sz="3600">
              <a:cs typeface="Calibri"/>
            </a:endParaRPr>
          </a:p>
          <a:p>
            <a:pPr marL="0" indent="0" algn="ctr">
              <a:buNone/>
            </a:pPr>
            <a:endParaRPr lang="pt-BR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64045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176</Words>
  <Application>Microsoft Office PowerPoint</Application>
  <PresentationFormat>Personalizar</PresentationFormat>
  <Paragraphs>74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Office Theme</vt:lpstr>
      <vt:lpstr>FORMAÇÃO INSTITUIÇÕES PARCEIRAS</vt:lpstr>
      <vt:lpstr>Apresentação do PowerPoint</vt:lpstr>
      <vt:lpstr>PAUTA</vt:lpstr>
      <vt:lpstr>OBJETIVOS</vt:lpstr>
      <vt:lpstr>ONDE COMEÇA O ESPAÇO DE APRENDER? </vt:lpstr>
      <vt:lpstr> Espaços para aprendizagem (QSN, pág. 20 Texto Introdutório)  </vt:lpstr>
      <vt:lpstr> Intersetorialidade - território, agentes da comunidade e demais equipamentos públicos (QSN, pág. 19 Texto Introdutório) </vt:lpstr>
      <vt:lpstr>Vídeo Paulo Fochi  Educação Infantil na pandemia: Notas de Reflexão</vt:lpstr>
      <vt:lpstr>O diálogo com as Famílias</vt:lpstr>
      <vt:lpstr>Trecho do vídeo Paulo Focchi – 5' 37m</vt:lpstr>
      <vt:lpstr>Aprendizagem no contexto da pandemia </vt:lpstr>
      <vt:lpstr>Saiba Mais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/>
  <cp:lastModifiedBy>Sandra</cp:lastModifiedBy>
  <cp:revision>485</cp:revision>
  <dcterms:created xsi:type="dcterms:W3CDTF">2021-04-12T12:26:23Z</dcterms:created>
  <dcterms:modified xsi:type="dcterms:W3CDTF">2021-04-15T11:24:57Z</dcterms:modified>
</cp:coreProperties>
</file>