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Libre Baskerville"/>
      <p:regular r:id="rId18"/>
      <p:bold r:id="rId19"/>
      <p:italic r:id="rId20"/>
    </p:embeddedFont>
    <p:embeddedFont>
      <p:font typeface="Century Gothic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gThL5rXneJf6U8Of0/jhnBVCTh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italic.fntdata"/><Relationship Id="rId22" Type="http://schemas.openxmlformats.org/officeDocument/2006/relationships/font" Target="fonts/CenturyGothic-bold.fntdata"/><Relationship Id="rId21" Type="http://schemas.openxmlformats.org/officeDocument/2006/relationships/font" Target="fonts/CenturyGothic-regular.fntdata"/><Relationship Id="rId24" Type="http://schemas.openxmlformats.org/officeDocument/2006/relationships/font" Target="fonts/CenturyGothic-boldItalic.fntdata"/><Relationship Id="rId23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LibreBaskerville-bold.fntdata"/><Relationship Id="rId18" Type="http://schemas.openxmlformats.org/officeDocument/2006/relationships/font" Target="fonts/LibreBaskervill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aec9844a5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gaec9844a5a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c95b36ae6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7" name="Google Shape;227;gc95b36ae61_0_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5" name="Google Shape;23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aec9844a5a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2" name="Google Shape;242;gaec9844a5a_0_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f07cf604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4" name="Google Shape;144;gaf07cf6041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aec9844a5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gaec9844a5a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6" name="Google Shape;17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c95b36ae6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4" name="Google Shape;184;gc95b36ae61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1" name="Google Shape;21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8" name="Google Shape;21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" type="subTitle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BFBFBF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13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cxnSp>
        <p:nvCxnSpPr>
          <p:cNvPr id="23" name="Google Shape;23;p13"/>
          <p:cNvCxnSpPr/>
          <p:nvPr/>
        </p:nvCxnSpPr>
        <p:spPr>
          <a:xfrm flipH="1">
            <a:off x="8228012" y="8467"/>
            <a:ext cx="3810000" cy="38100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13"/>
          <p:cNvCxnSpPr/>
          <p:nvPr/>
        </p:nvCxnSpPr>
        <p:spPr>
          <a:xfrm flipH="1">
            <a:off x="6108170" y="91545"/>
            <a:ext cx="6080655" cy="6080655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" name="Google Shape;25;p13"/>
          <p:cNvCxnSpPr/>
          <p:nvPr/>
        </p:nvCxnSpPr>
        <p:spPr>
          <a:xfrm flipH="1">
            <a:off x="7235825" y="228600"/>
            <a:ext cx="4953000" cy="49530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" name="Google Shape;26;p13"/>
          <p:cNvCxnSpPr/>
          <p:nvPr/>
        </p:nvCxnSpPr>
        <p:spPr>
          <a:xfrm flipH="1">
            <a:off x="7335837" y="32278"/>
            <a:ext cx="4852989" cy="4852989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" name="Google Shape;27;p13"/>
          <p:cNvCxnSpPr/>
          <p:nvPr/>
        </p:nvCxnSpPr>
        <p:spPr>
          <a:xfrm flipH="1">
            <a:off x="7845426" y="609601"/>
            <a:ext cx="4343399" cy="4343399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Panorâmica com Legenda">
  <p:cSld name="Foto Panorâmica com Legenda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/>
          <p:nvPr>
            <p:ph idx="2" type="pic"/>
          </p:nvPr>
        </p:nvSpPr>
        <p:spPr>
          <a:xfrm>
            <a:off x="685800" y="533400"/>
            <a:ext cx="10818812" cy="3124200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2" name="Google Shape;82;p22"/>
          <p:cNvSpPr txBox="1"/>
          <p:nvPr>
            <p:ph idx="1" type="body"/>
          </p:nvPr>
        </p:nvSpPr>
        <p:spPr>
          <a:xfrm>
            <a:off x="914402" y="3843867"/>
            <a:ext cx="830421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Font typeface="Century Gothic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2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Legenda">
  <p:cSld name="Título e Legenda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/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" type="body"/>
          </p:nvPr>
        </p:nvSpPr>
        <p:spPr>
          <a:xfrm>
            <a:off x="684212" y="4114800"/>
            <a:ext cx="8535988" cy="18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23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ção com Legenda">
  <p:cSld name="Citação com Legenda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/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4"/>
          <p:cNvSpPr txBox="1"/>
          <p:nvPr>
            <p:ph idx="1" type="body"/>
          </p:nvPr>
        </p:nvSpPr>
        <p:spPr>
          <a:xfrm>
            <a:off x="1446212" y="34290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95" name="Google Shape;95;p24"/>
          <p:cNvSpPr txBox="1"/>
          <p:nvPr>
            <p:ph idx="2" type="body"/>
          </p:nvPr>
        </p:nvSpPr>
        <p:spPr>
          <a:xfrm>
            <a:off x="684213" y="4301067"/>
            <a:ext cx="8534400" cy="1684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24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9" name="Google Shape;99;p24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pt-BR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pt-BR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tão de Nome">
  <p:cSld name="Cartão de Nom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/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1" type="body"/>
          </p:nvPr>
        </p:nvSpPr>
        <p:spPr>
          <a:xfrm>
            <a:off x="684211" y="5132981"/>
            <a:ext cx="853599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" name="Google Shape;104;p25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r o Cartão de Nome">
  <p:cSld name="Citar o Cartão de Nom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1" type="body"/>
          </p:nvPr>
        </p:nvSpPr>
        <p:spPr>
          <a:xfrm>
            <a:off x="684212" y="3928534"/>
            <a:ext cx="8534401" cy="10498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None/>
              <a:defRPr b="0" sz="2400" cap="none">
                <a:solidFill>
                  <a:schemeClr val="lt1"/>
                </a:solidFill>
              </a:defRPr>
            </a:lvl1pPr>
            <a:lvl2pPr indent="-32004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2" type="body"/>
          </p:nvPr>
        </p:nvSpPr>
        <p:spPr>
          <a:xfrm>
            <a:off x="684211" y="4978400"/>
            <a:ext cx="8534401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1" name="Google Shape;111;p26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14" name="Google Shape;114;p26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pt-BR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6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pt-BR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adeiro ou Falso">
  <p:cSld name="Verdadeiro ou Falso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/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7"/>
          <p:cNvSpPr txBox="1"/>
          <p:nvPr>
            <p:ph idx="1" type="body"/>
          </p:nvPr>
        </p:nvSpPr>
        <p:spPr>
          <a:xfrm>
            <a:off x="684212" y="3928534"/>
            <a:ext cx="8534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None/>
              <a:defRPr b="0" sz="2400" cap="none">
                <a:solidFill>
                  <a:schemeClr val="lt1"/>
                </a:solidFill>
              </a:defRPr>
            </a:lvl1pPr>
            <a:lvl2pPr indent="-32004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19" name="Google Shape;119;p27"/>
          <p:cNvSpPr txBox="1"/>
          <p:nvPr>
            <p:ph idx="2" type="body"/>
          </p:nvPr>
        </p:nvSpPr>
        <p:spPr>
          <a:xfrm>
            <a:off x="684211" y="4766732"/>
            <a:ext cx="8534401" cy="12276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0" name="Google Shape;120;p27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7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7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8"/>
          <p:cNvSpPr txBox="1"/>
          <p:nvPr>
            <p:ph idx="1" type="body"/>
          </p:nvPr>
        </p:nvSpPr>
        <p:spPr>
          <a:xfrm rot="5400000">
            <a:off x="3143778" y="-1773767"/>
            <a:ext cx="3615267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26" name="Google Shape;126;p28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8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8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/>
          <p:nvPr>
            <p:ph type="title"/>
          </p:nvPr>
        </p:nvSpPr>
        <p:spPr>
          <a:xfrm rot="5400000">
            <a:off x="7427912" y="1943100"/>
            <a:ext cx="4572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9"/>
          <p:cNvSpPr txBox="1"/>
          <p:nvPr>
            <p:ph idx="1" type="body"/>
          </p:nvPr>
        </p:nvSpPr>
        <p:spPr>
          <a:xfrm rot="5400000">
            <a:off x="1943100" y="-571500"/>
            <a:ext cx="5308600" cy="78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32" name="Google Shape;132;p29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9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9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" type="body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/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 sz="36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" type="body"/>
          </p:nvPr>
        </p:nvSpPr>
        <p:spPr>
          <a:xfrm>
            <a:off x="684213" y="4495800"/>
            <a:ext cx="8534400" cy="1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684211" y="685800"/>
            <a:ext cx="4937655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5808133" y="685801"/>
            <a:ext cx="4934479" cy="36152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" type="body"/>
          </p:nvPr>
        </p:nvSpPr>
        <p:spPr>
          <a:xfrm>
            <a:off x="972080" y="685800"/>
            <a:ext cx="464978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0" name="Google Shape;50;p17"/>
          <p:cNvSpPr txBox="1"/>
          <p:nvPr>
            <p:ph idx="2" type="body"/>
          </p:nvPr>
        </p:nvSpPr>
        <p:spPr>
          <a:xfrm>
            <a:off x="684211" y="1270529"/>
            <a:ext cx="4937655" cy="3030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3" type="body"/>
          </p:nvPr>
        </p:nvSpPr>
        <p:spPr>
          <a:xfrm>
            <a:off x="6079066" y="685800"/>
            <a:ext cx="466513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2" name="Google Shape;52;p17"/>
          <p:cNvSpPr txBox="1"/>
          <p:nvPr>
            <p:ph idx="4" type="body"/>
          </p:nvPr>
        </p:nvSpPr>
        <p:spPr>
          <a:xfrm>
            <a:off x="5806545" y="1262062"/>
            <a:ext cx="4929188" cy="3030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" type="body"/>
          </p:nvPr>
        </p:nvSpPr>
        <p:spPr>
          <a:xfrm>
            <a:off x="684212" y="685800"/>
            <a:ext cx="5943601" cy="53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68" name="Google Shape;68;p20"/>
          <p:cNvSpPr txBox="1"/>
          <p:nvPr>
            <p:ph idx="2" type="body"/>
          </p:nvPr>
        </p:nvSpPr>
        <p:spPr>
          <a:xfrm>
            <a:off x="7085012" y="2209799"/>
            <a:ext cx="3657600" cy="2091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b="0"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/>
          <p:nvPr>
            <p:ph idx="2" type="pic"/>
          </p:nvPr>
        </p:nvSpPr>
        <p:spPr>
          <a:xfrm>
            <a:off x="989012" y="914400"/>
            <a:ext cx="3280974" cy="4572000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5" name="Google Shape;75;p21"/>
          <p:cNvSpPr txBox="1"/>
          <p:nvPr>
            <p:ph idx="1" type="body"/>
          </p:nvPr>
        </p:nvSpPr>
        <p:spPr>
          <a:xfrm>
            <a:off x="4722812" y="2777066"/>
            <a:ext cx="6021388" cy="2048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6" name="Google Shape;76;p21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2"/>
            </a:gs>
            <a:gs pos="10000">
              <a:schemeClr val="dk2"/>
            </a:gs>
            <a:gs pos="100000">
              <a:srgbClr val="E1E1E1"/>
            </a:gs>
          </a:gsLst>
          <a:lin ang="612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2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7" name="Google Shape;7;p12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2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" name="Google Shape;9;p12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" name="Google Shape;10;p12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" name="Google Shape;11;p12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2" name="Google Shape;12;p12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" type="body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b="0" i="0" sz="20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2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2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s://drive.google.com/file/d/1EU5YnT0pv7xQRB6wQaIn-qsbg9RjISVO/view?ts=6058e861" TargetMode="External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ec9844a5a_0_1"/>
          <p:cNvSpPr txBox="1"/>
          <p:nvPr>
            <p:ph idx="1" type="subTitle"/>
          </p:nvPr>
        </p:nvSpPr>
        <p:spPr>
          <a:xfrm>
            <a:off x="460500" y="1143001"/>
            <a:ext cx="11481000" cy="50003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None/>
            </a:pPr>
            <a:r>
              <a:rPr b="1" lang="pt-BR" sz="4000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Encontro com Gestores </a:t>
            </a:r>
            <a:endParaRPr b="1" sz="2800">
              <a:solidFill>
                <a:srgbClr val="00206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2800">
              <a:solidFill>
                <a:srgbClr val="00206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None/>
            </a:pPr>
            <a:r>
              <a:rPr b="1" lang="pt-BR" sz="2400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24/03/2021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2400">
              <a:solidFill>
                <a:srgbClr val="00206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440"/>
              <a:buNone/>
            </a:pPr>
            <a:r>
              <a:rPr b="1" lang="pt-BR" sz="2400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Coordenação: Departamento de Orientações Educacionais e Pedagógicas - DOEP </a:t>
            </a:r>
            <a:endParaRPr b="1" sz="2400">
              <a:solidFill>
                <a:srgbClr val="00206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b="1" sz="1800">
              <a:solidFill>
                <a:srgbClr val="00206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r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b="1" sz="1800">
              <a:solidFill>
                <a:srgbClr val="00206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r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440"/>
              <a:buNone/>
            </a:pPr>
            <a:r>
              <a:rPr b="1" lang="pt-BR" sz="1800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Secretaria Municipal de Educação (SME)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descr="Guarulhos" id="140" name="Google Shape;140;gaec9844a5a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257425" cy="114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aec9844a5a_0_1"/>
          <p:cNvPicPr preferRelativeResize="0"/>
          <p:nvPr/>
        </p:nvPicPr>
        <p:blipFill rotWithShape="1">
          <a:blip r:embed="rId4">
            <a:alphaModFix/>
          </a:blip>
          <a:srcRect b="55715" l="22620" r="20481" t="6359"/>
          <a:stretch/>
        </p:blipFill>
        <p:spPr>
          <a:xfrm>
            <a:off x="8597462" y="6011916"/>
            <a:ext cx="3591364" cy="846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uarulhos" id="229" name="Google Shape;229;gc95b36ae61_0_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257425" cy="114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c95b36ae61_0_54"/>
          <p:cNvPicPr preferRelativeResize="0"/>
          <p:nvPr/>
        </p:nvPicPr>
        <p:blipFill rotWithShape="1">
          <a:blip r:embed="rId4">
            <a:alphaModFix/>
          </a:blip>
          <a:srcRect b="55719" l="22623" r="20476" t="6356"/>
          <a:stretch/>
        </p:blipFill>
        <p:spPr>
          <a:xfrm>
            <a:off x="9134056" y="6075300"/>
            <a:ext cx="3054770" cy="78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c95b36ae61_0_54"/>
          <p:cNvSpPr txBox="1"/>
          <p:nvPr/>
        </p:nvSpPr>
        <p:spPr>
          <a:xfrm>
            <a:off x="263300" y="1763100"/>
            <a:ext cx="11415300" cy="43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pt-BR" sz="3800" u="none" cap="none" strike="noStrike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Pensando na gestão da escola pública e no atual contexto, o que tem paralisado e o que tem motivado as equipes escolares na realização de seus trabalhos? </a:t>
            </a:r>
            <a:endParaRPr b="0" i="0" sz="3800" u="none" cap="none" strike="noStrike">
              <a:solidFill>
                <a:srgbClr val="00206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206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pt-BR" sz="3300" u="none" cap="none" strike="noStrike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E como você tem se movimentado frente a esses dois aspectos?</a:t>
            </a:r>
            <a:endParaRPr b="0" i="0" sz="3300" u="none" cap="none" strike="noStrike">
              <a:solidFill>
                <a:srgbClr val="00206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2" name="Google Shape;232;gc95b36ae61_0_54"/>
          <p:cNvSpPr txBox="1"/>
          <p:nvPr/>
        </p:nvSpPr>
        <p:spPr>
          <a:xfrm>
            <a:off x="1275625" y="508500"/>
            <a:ext cx="91587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Frente </a:t>
            </a:r>
            <a:r>
              <a:rPr b="1" i="0" lang="pt-BR" sz="3800" u="none" cap="none" strike="noStrike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aos</a:t>
            </a:r>
            <a:r>
              <a:rPr b="1" i="0" lang="pt-BR" sz="3600" u="none" cap="none" strike="noStrike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desafios em 2021: </a:t>
            </a:r>
            <a:endParaRPr b="1" i="0" sz="3600" u="none" cap="none" strike="noStrike">
              <a:solidFill>
                <a:srgbClr val="00206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9"/>
          <p:cNvPicPr preferRelativeResize="0"/>
          <p:nvPr/>
        </p:nvPicPr>
        <p:blipFill rotWithShape="1">
          <a:blip r:embed="rId3">
            <a:alphaModFix/>
          </a:blip>
          <a:srcRect b="55717" l="22624" r="20475" t="6358"/>
          <a:stretch/>
        </p:blipFill>
        <p:spPr>
          <a:xfrm>
            <a:off x="8741875" y="5951750"/>
            <a:ext cx="3446951" cy="90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9"/>
          <p:cNvSpPr txBox="1"/>
          <p:nvPr/>
        </p:nvSpPr>
        <p:spPr>
          <a:xfrm>
            <a:off x="1057625" y="1228725"/>
            <a:ext cx="10030800" cy="51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Dialogando sobre as ações nos territórios</a:t>
            </a:r>
            <a:r>
              <a:rPr b="0" i="0" lang="pt-BR" sz="4400" u="none" cap="none" strike="noStrike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 b="1" i="0" sz="4400" u="none" cap="none" strike="noStrike">
              <a:solidFill>
                <a:srgbClr val="00206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FF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descr="Guarulhos" id="239" name="Google Shape;23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426732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aec9844a5a_0_93"/>
          <p:cNvSpPr txBox="1"/>
          <p:nvPr>
            <p:ph idx="1" type="body"/>
          </p:nvPr>
        </p:nvSpPr>
        <p:spPr>
          <a:xfrm>
            <a:off x="1187373" y="1449875"/>
            <a:ext cx="10087200" cy="38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b="1" lang="pt-BR" sz="3600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Agradecemos a todas e todos pelo diálogo, pela escuta e participação neste encontro. </a:t>
            </a:r>
            <a:endParaRPr sz="3600">
              <a:solidFill>
                <a:srgbClr val="00206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3000">
              <a:solidFill>
                <a:srgbClr val="00206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45" name="Google Shape;245;gaec9844a5a_0_93"/>
          <p:cNvPicPr preferRelativeResize="0"/>
          <p:nvPr/>
        </p:nvPicPr>
        <p:blipFill rotWithShape="1">
          <a:blip r:embed="rId3">
            <a:alphaModFix/>
          </a:blip>
          <a:srcRect b="55715" l="22620" r="20481" t="6359"/>
          <a:stretch/>
        </p:blipFill>
        <p:spPr>
          <a:xfrm>
            <a:off x="8565931" y="5905500"/>
            <a:ext cx="3622895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uarulhos" id="246" name="Google Shape;246;gaec9844a5a_0_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426732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uarulhos" id="146" name="Google Shape;146;gaf07cf6041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257425" cy="114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af07cf6041_0_7"/>
          <p:cNvPicPr preferRelativeResize="0"/>
          <p:nvPr/>
        </p:nvPicPr>
        <p:blipFill rotWithShape="1">
          <a:blip r:embed="rId4">
            <a:alphaModFix/>
          </a:blip>
          <a:srcRect b="55715" l="22620" r="20481" t="6359"/>
          <a:stretch/>
        </p:blipFill>
        <p:spPr>
          <a:xfrm>
            <a:off x="8460675" y="5979750"/>
            <a:ext cx="3728149" cy="87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af07cf6041_0_7"/>
          <p:cNvSpPr txBox="1"/>
          <p:nvPr/>
        </p:nvSpPr>
        <p:spPr>
          <a:xfrm>
            <a:off x="4453975" y="447300"/>
            <a:ext cx="59238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pt-BR" sz="3900" u="none" cap="none" strike="noStrike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Território educativo </a:t>
            </a:r>
            <a:endParaRPr b="0" i="0" sz="4800" u="none" cap="none" strike="noStrike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9" name="Google Shape;149;gaf07cf6041_0_7"/>
          <p:cNvSpPr txBox="1"/>
          <p:nvPr/>
        </p:nvSpPr>
        <p:spPr>
          <a:xfrm>
            <a:off x="580525" y="1901150"/>
            <a:ext cx="11220600" cy="3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BR" sz="3600" u="none" cap="none" strike="noStrike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– </a:t>
            </a:r>
            <a:r>
              <a:rPr b="0" i="0" lang="pt-BR" sz="3200" u="none" cap="none" strike="noStrike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EPG ÉRICO VERÍSSIMO</a:t>
            </a:r>
            <a:endParaRPr b="0" i="0" sz="3200" u="none" cap="none" strike="noStrike">
              <a:solidFill>
                <a:srgbClr val="00206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BR" sz="3200" u="none" cap="none" strike="noStrike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– EPG EUCLIDES DA CUNHA</a:t>
            </a:r>
            <a:endParaRPr b="0" i="0" sz="3200" u="none" cap="none" strike="noStrike">
              <a:solidFill>
                <a:srgbClr val="00206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BR" sz="3200" u="none" cap="none" strike="noStrike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– EPG MACHADO DE ASSIS</a:t>
            </a:r>
            <a:endParaRPr b="0" i="0" sz="3200" u="none" cap="none" strike="noStrike">
              <a:solidFill>
                <a:srgbClr val="00206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BR" sz="3200" u="none" cap="none" strike="noStrike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– EPG PAULO FREIRE</a:t>
            </a:r>
            <a:endParaRPr b="0" i="0" sz="3200" u="none" cap="none" strike="noStrike">
              <a:solidFill>
                <a:srgbClr val="00206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BR" sz="3200" u="none" cap="none" strike="noStrike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– EPG PERACIO GRILI</a:t>
            </a:r>
            <a:endParaRPr b="0" i="0" sz="3200" u="none" cap="none" strike="noStrike">
              <a:solidFill>
                <a:srgbClr val="00206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BR" sz="3200" u="none" cap="none" strike="noStrike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– EPG SEBASTIÃO LUIZ DA FONSECA, PASTOR</a:t>
            </a:r>
            <a:endParaRPr b="0" i="0" sz="3200" u="none" cap="none" strike="noStrike">
              <a:solidFill>
                <a:srgbClr val="00206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206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uarulhos" id="154" name="Google Shape;1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257425" cy="114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"/>
          <p:cNvPicPr preferRelativeResize="0"/>
          <p:nvPr/>
        </p:nvPicPr>
        <p:blipFill rotWithShape="1">
          <a:blip r:embed="rId4">
            <a:alphaModFix/>
          </a:blip>
          <a:srcRect b="55715" l="22620" r="20481" t="6359"/>
          <a:stretch/>
        </p:blipFill>
        <p:spPr>
          <a:xfrm>
            <a:off x="8460675" y="5979750"/>
            <a:ext cx="3728149" cy="87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"/>
          <p:cNvSpPr txBox="1"/>
          <p:nvPr/>
        </p:nvSpPr>
        <p:spPr>
          <a:xfrm>
            <a:off x="4453975" y="447300"/>
            <a:ext cx="59238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pt-BR" sz="3900" u="none" cap="none" strike="noStrike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Território educativo </a:t>
            </a:r>
            <a:endParaRPr b="0" i="0" sz="4800" u="none" cap="none" strike="noStrike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7" name="Google Shape;157;p1"/>
          <p:cNvSpPr txBox="1"/>
          <p:nvPr/>
        </p:nvSpPr>
        <p:spPr>
          <a:xfrm>
            <a:off x="580525" y="1901150"/>
            <a:ext cx="11220600" cy="3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BR" sz="3600" u="none" cap="none" strike="noStrike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–</a:t>
            </a:r>
            <a:r>
              <a:rPr b="0" i="0" lang="pt-BR" sz="2800" u="none" cap="none" strike="noStrike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EPG AMADOR BUENO</a:t>
            </a:r>
            <a:endParaRPr b="0" i="0" sz="2800" u="none" cap="none" strike="noStrike">
              <a:solidFill>
                <a:srgbClr val="00206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BR" sz="2800" u="none" cap="none" strike="noStrike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– EPG BENEDITO VICENTE DE OLIVEIRA</a:t>
            </a:r>
            <a:endParaRPr b="0" i="0" sz="2800" u="none" cap="none" strike="noStrike">
              <a:solidFill>
                <a:srgbClr val="00206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BR" sz="2800" u="none" cap="none" strike="noStrike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– EPG DALVA MARINA RONCHI MINGOSSI, PROFª</a:t>
            </a:r>
            <a:endParaRPr b="0" i="0" sz="2800" u="none" cap="none" strike="noStrike">
              <a:solidFill>
                <a:srgbClr val="00206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BR" sz="2800" u="none" cap="none" strike="noStrike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– EPG OFÉLIA ECHEVERRI LOPES, IRMÃ</a:t>
            </a:r>
            <a:endParaRPr b="0" i="0" sz="2800" u="none" cap="none" strike="noStrike">
              <a:solidFill>
                <a:srgbClr val="00206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BR" sz="2800" u="none" cap="none" strike="noStrike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– EPG SILVIA DE CASSIA</a:t>
            </a:r>
            <a:endParaRPr b="0" i="0" sz="2800" u="none" cap="none" strike="noStrike">
              <a:solidFill>
                <a:srgbClr val="00206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uarulhos" id="162" name="Google Shape;162;gaec9844a5a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257425" cy="114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aec9844a5a_0_13"/>
          <p:cNvPicPr preferRelativeResize="0"/>
          <p:nvPr/>
        </p:nvPicPr>
        <p:blipFill rotWithShape="1">
          <a:blip r:embed="rId4">
            <a:alphaModFix/>
          </a:blip>
          <a:srcRect b="55715" l="22620" r="20481" t="6359"/>
          <a:stretch/>
        </p:blipFill>
        <p:spPr>
          <a:xfrm>
            <a:off x="8460675" y="5979750"/>
            <a:ext cx="3728149" cy="87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aec9844a5a_0_13"/>
          <p:cNvSpPr txBox="1"/>
          <p:nvPr/>
        </p:nvSpPr>
        <p:spPr>
          <a:xfrm>
            <a:off x="337500" y="1509500"/>
            <a:ext cx="11517000" cy="47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127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2A43"/>
              </a:buClr>
              <a:buSzPts val="2900"/>
              <a:buFont typeface="Libre Baskerville"/>
              <a:buChar char="➔"/>
            </a:pPr>
            <a:r>
              <a:rPr b="0" i="0" lang="pt-BR" sz="3100" u="none" cap="none" strike="noStrike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Proporcionar o diálogo e a socialização das ações entre a Secretaria de Educação e as escolas no contexto dos territórios educativos.</a:t>
            </a:r>
            <a:endParaRPr b="0" i="0" sz="4100" u="none" cap="none" strike="noStrike">
              <a:solidFill>
                <a:srgbClr val="132A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5" name="Google Shape;165;gaec9844a5a_0_13"/>
          <p:cNvSpPr txBox="1"/>
          <p:nvPr/>
        </p:nvSpPr>
        <p:spPr>
          <a:xfrm>
            <a:off x="4453975" y="447300"/>
            <a:ext cx="44166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pt-BR" sz="3900" u="none" cap="none" strike="noStrike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Objetivo </a:t>
            </a:r>
            <a:r>
              <a:rPr b="0" i="0" lang="pt-BR" sz="4800" u="none" cap="none" strike="noStrik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 b="0" i="0" sz="4800" u="none" cap="none" strike="noStrike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uarulhos" id="170" name="Google Shape;17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257425" cy="114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4">
            <a:alphaModFix/>
          </a:blip>
          <a:srcRect b="55717" l="22624" r="20475" t="6358"/>
          <a:stretch/>
        </p:blipFill>
        <p:spPr>
          <a:xfrm>
            <a:off x="8460675" y="5979750"/>
            <a:ext cx="3728149" cy="87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"/>
          <p:cNvSpPr txBox="1"/>
          <p:nvPr/>
        </p:nvSpPr>
        <p:spPr>
          <a:xfrm>
            <a:off x="4388225" y="0"/>
            <a:ext cx="44166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pt-BR" sz="3900" u="none" cap="none" strike="noStrike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Pauta</a:t>
            </a:r>
            <a:r>
              <a:rPr b="0" i="0" lang="pt-BR" sz="4800" u="none" cap="none" strike="noStrik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 b="0" i="0" sz="4800" u="none" cap="none" strike="noStrike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3" name="Google Shape;173;p3"/>
          <p:cNvSpPr txBox="1"/>
          <p:nvPr/>
        </p:nvSpPr>
        <p:spPr>
          <a:xfrm>
            <a:off x="337500" y="1052750"/>
            <a:ext cx="11604000" cy="55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Libre Baskerville"/>
              <a:buChar char="➔"/>
            </a:pPr>
            <a:r>
              <a:rPr b="1" i="0" lang="pt-BR" sz="3200" u="none" cap="none" strike="noStrike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Nossa trajetória até aqui... </a:t>
            </a:r>
            <a:endParaRPr b="1" i="0" sz="3200" u="none" cap="none" strike="noStrike">
              <a:solidFill>
                <a:srgbClr val="00206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31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Libre Baskerville"/>
              <a:buChar char="➔"/>
            </a:pPr>
            <a:r>
              <a:rPr b="1" i="0" lang="pt-BR" sz="3200" u="none" cap="none" strike="noStrike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Programa Saberes em Casa</a:t>
            </a:r>
            <a:endParaRPr b="1" i="0" sz="3200" u="none" cap="none" strike="noStrike">
              <a:solidFill>
                <a:srgbClr val="00206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064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Libre Baskerville"/>
              <a:buChar char="◆"/>
            </a:pPr>
            <a:r>
              <a:rPr b="0" i="0" lang="pt-BR" sz="2800" u="none" cap="none" strike="noStrike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 participação das escolas, famílias e educandos;</a:t>
            </a:r>
            <a:r>
              <a:rPr b="0" i="0" lang="pt-BR" sz="2800" u="none" cap="none" strike="noStrike">
                <a:solidFill>
                  <a:srgbClr val="002060"/>
                </a:solidFill>
                <a:highlight>
                  <a:srgbClr val="FFFF00"/>
                </a:highlight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 b="0" i="0" sz="2800" u="none" cap="none" strike="noStrike">
              <a:solidFill>
                <a:srgbClr val="00206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064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Libre Baskerville"/>
              <a:buChar char="◆"/>
            </a:pPr>
            <a:r>
              <a:rPr b="0" i="0" lang="pt-BR" sz="2800" u="none" cap="none" strike="noStrike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organização; </a:t>
            </a:r>
            <a:endParaRPr b="0" i="0" sz="2800" u="none" cap="none" strike="noStrike">
              <a:solidFill>
                <a:srgbClr val="002060"/>
              </a:solidFill>
              <a:highlight>
                <a:srgbClr val="FFFF00"/>
              </a:highlight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064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Libre Baskerville"/>
              <a:buChar char="◆"/>
            </a:pPr>
            <a:r>
              <a:rPr b="0" i="0" lang="pt-BR" sz="2800" u="none" cap="none" strike="noStrike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propostas educativas  de caráter remoto em complemento ao processo de ensino e aprendizagem.</a:t>
            </a:r>
            <a:endParaRPr b="1" i="0" sz="3200" u="none" cap="none" strike="noStrike">
              <a:solidFill>
                <a:srgbClr val="00206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431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Libre Baskerville"/>
              <a:buChar char="➔"/>
            </a:pPr>
            <a:r>
              <a:rPr b="1" i="0" lang="pt-BR" sz="3200" u="none" cap="none" strike="noStrike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Dialogando sobre as ações nos territórios.</a:t>
            </a:r>
            <a:endParaRPr b="0" i="0" sz="3200" u="none" cap="none" strike="noStrike">
              <a:solidFill>
                <a:srgbClr val="00206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uarulhos" id="178" name="Google Shape;17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257425" cy="114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 b="55717" l="22624" r="20475" t="6358"/>
          <a:stretch/>
        </p:blipFill>
        <p:spPr>
          <a:xfrm>
            <a:off x="8423426" y="5882976"/>
            <a:ext cx="3780825" cy="88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"/>
          <p:cNvSpPr txBox="1"/>
          <p:nvPr/>
        </p:nvSpPr>
        <p:spPr>
          <a:xfrm>
            <a:off x="4244950" y="294600"/>
            <a:ext cx="3780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pt-BR" sz="3900" u="none" cap="none" strike="noStrike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Reflexão </a:t>
            </a:r>
            <a:endParaRPr b="0" i="0" sz="4800" u="none" cap="none" strike="noStrike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2"/>
          <p:cNvSpPr txBox="1"/>
          <p:nvPr/>
        </p:nvSpPr>
        <p:spPr>
          <a:xfrm>
            <a:off x="407200" y="1251900"/>
            <a:ext cx="10999200" cy="3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Pertencer não vem apenas de ser fraca e precisar unir-se a algo ou a alguém mais forte. Muitas vezes a vontade intensa de pertencer vem em mim de minha própria força - eu quero pertencer para que minha força não seja inútil e fortifique uma pessoa ou uma coisa.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                                                                      Clarice Lispector</a:t>
            </a:r>
            <a:endParaRPr b="0" i="0" sz="2800" u="none" cap="none" strike="noStrike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c95b36ae61_0_7"/>
          <p:cNvSpPr txBox="1"/>
          <p:nvPr>
            <p:ph idx="1" type="subTitle"/>
          </p:nvPr>
        </p:nvSpPr>
        <p:spPr>
          <a:xfrm>
            <a:off x="2660575" y="336275"/>
            <a:ext cx="68985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b="1" lang="pt-BR" sz="3200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Nossa trajetória até aqui... </a:t>
            </a:r>
            <a:endParaRPr b="1" sz="3200">
              <a:solidFill>
                <a:srgbClr val="00206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60"/>
              <a:buNone/>
            </a:pPr>
            <a:r>
              <a:t/>
            </a:r>
            <a:endParaRPr b="1" sz="3600">
              <a:solidFill>
                <a:srgbClr val="00206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90000"/>
              </a:lnSpc>
              <a:spcBef>
                <a:spcPts val="1340"/>
              </a:spcBef>
              <a:spcAft>
                <a:spcPts val="0"/>
              </a:spcAft>
              <a:buSzPts val="2960"/>
              <a:buNone/>
            </a:pPr>
            <a:r>
              <a:t/>
            </a:r>
            <a:endParaRPr b="1" sz="3600">
              <a:solidFill>
                <a:srgbClr val="00206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90000"/>
              </a:lnSpc>
              <a:spcBef>
                <a:spcPts val="1340"/>
              </a:spcBef>
              <a:spcAft>
                <a:spcPts val="0"/>
              </a:spcAft>
              <a:buSzPts val="2960"/>
              <a:buNone/>
            </a:pPr>
            <a:r>
              <a:t/>
            </a:r>
            <a:endParaRPr b="1" sz="3600">
              <a:solidFill>
                <a:srgbClr val="00206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90000"/>
              </a:lnSpc>
              <a:spcBef>
                <a:spcPts val="1340"/>
              </a:spcBef>
              <a:spcAft>
                <a:spcPts val="0"/>
              </a:spcAft>
              <a:buSzPts val="2960"/>
              <a:buNone/>
            </a:pPr>
            <a:r>
              <a:t/>
            </a:r>
            <a:endParaRPr b="1" sz="3600">
              <a:solidFill>
                <a:srgbClr val="00206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descr="Guarulhos" id="187" name="Google Shape;187;gc95b36ae61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257425" cy="114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c95b36ae61_0_7"/>
          <p:cNvPicPr preferRelativeResize="0"/>
          <p:nvPr/>
        </p:nvPicPr>
        <p:blipFill rotWithShape="1">
          <a:blip r:embed="rId4">
            <a:alphaModFix/>
          </a:blip>
          <a:srcRect b="55719" l="22623" r="20476" t="6356"/>
          <a:stretch/>
        </p:blipFill>
        <p:spPr>
          <a:xfrm>
            <a:off x="9021693" y="6025325"/>
            <a:ext cx="3167131" cy="83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c95b36ae61_0_7"/>
          <p:cNvSpPr/>
          <p:nvPr/>
        </p:nvSpPr>
        <p:spPr>
          <a:xfrm>
            <a:off x="240425" y="2701149"/>
            <a:ext cx="11803800" cy="1931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32A43"/>
          </a:solidFill>
          <a:ln cap="rnd" cmpd="sng" w="15875">
            <a:solidFill>
              <a:srgbClr val="132A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gc95b36ae61_0_7"/>
          <p:cNvSpPr/>
          <p:nvPr/>
        </p:nvSpPr>
        <p:spPr>
          <a:xfrm>
            <a:off x="813733" y="3339514"/>
            <a:ext cx="444600" cy="438300"/>
          </a:xfrm>
          <a:prstGeom prst="ellipse">
            <a:avLst/>
          </a:prstGeom>
          <a:solidFill>
            <a:srgbClr val="FF5E6F"/>
          </a:solidFill>
          <a:ln cap="rnd" cmpd="sng" w="15875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gc95b36ae61_0_7"/>
          <p:cNvSpPr/>
          <p:nvPr/>
        </p:nvSpPr>
        <p:spPr>
          <a:xfrm>
            <a:off x="1846848" y="3338796"/>
            <a:ext cx="444600" cy="438300"/>
          </a:xfrm>
          <a:prstGeom prst="ellipse">
            <a:avLst/>
          </a:prstGeom>
          <a:solidFill>
            <a:srgbClr val="00B4E1"/>
          </a:solidFill>
          <a:ln cap="rnd" cmpd="sng" w="15875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gc95b36ae61_0_7"/>
          <p:cNvSpPr/>
          <p:nvPr/>
        </p:nvSpPr>
        <p:spPr>
          <a:xfrm>
            <a:off x="2803040" y="3338795"/>
            <a:ext cx="444600" cy="438300"/>
          </a:xfrm>
          <a:prstGeom prst="ellipse">
            <a:avLst/>
          </a:prstGeom>
          <a:solidFill>
            <a:srgbClr val="FFA600"/>
          </a:solidFill>
          <a:ln cap="rnd" cmpd="sng" w="15875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gc95b36ae61_0_7"/>
          <p:cNvSpPr/>
          <p:nvPr/>
        </p:nvSpPr>
        <p:spPr>
          <a:xfrm>
            <a:off x="3975749" y="3345328"/>
            <a:ext cx="444600" cy="438300"/>
          </a:xfrm>
          <a:prstGeom prst="ellipse">
            <a:avLst/>
          </a:prstGeom>
          <a:solidFill>
            <a:srgbClr val="FF5E6F"/>
          </a:solidFill>
          <a:ln cap="rnd" cmpd="sng" w="15875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gc95b36ae61_0_7"/>
          <p:cNvSpPr/>
          <p:nvPr/>
        </p:nvSpPr>
        <p:spPr>
          <a:xfrm>
            <a:off x="5013209" y="3338795"/>
            <a:ext cx="444600" cy="438300"/>
          </a:xfrm>
          <a:prstGeom prst="ellipse">
            <a:avLst/>
          </a:prstGeom>
          <a:solidFill>
            <a:srgbClr val="FFA600"/>
          </a:solidFill>
          <a:ln cap="rnd" cmpd="sng" w="15875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gc95b36ae61_0_7"/>
          <p:cNvSpPr/>
          <p:nvPr/>
        </p:nvSpPr>
        <p:spPr>
          <a:xfrm>
            <a:off x="6185918" y="3356167"/>
            <a:ext cx="444600" cy="438300"/>
          </a:xfrm>
          <a:prstGeom prst="ellipse">
            <a:avLst/>
          </a:prstGeom>
          <a:solidFill>
            <a:srgbClr val="FF5E6F"/>
          </a:solidFill>
          <a:ln cap="rnd" cmpd="sng" w="15875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gc95b36ae61_0_7"/>
          <p:cNvSpPr/>
          <p:nvPr/>
        </p:nvSpPr>
        <p:spPr>
          <a:xfrm>
            <a:off x="1334151" y="4109703"/>
            <a:ext cx="957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c95b36ae61_0_7"/>
          <p:cNvSpPr/>
          <p:nvPr/>
        </p:nvSpPr>
        <p:spPr>
          <a:xfrm>
            <a:off x="445402" y="2583156"/>
            <a:ext cx="1366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132A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Decreto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132A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Municipal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c95b36ae61_0_7"/>
          <p:cNvSpPr/>
          <p:nvPr/>
        </p:nvSpPr>
        <p:spPr>
          <a:xfrm>
            <a:off x="1812808" y="2078604"/>
            <a:ext cx="2869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132A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132A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Início do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132A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Teletrabalho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132A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Ambiente Virtual de Formação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132A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gc95b36ae61_0_7"/>
          <p:cNvSpPr/>
          <p:nvPr/>
        </p:nvSpPr>
        <p:spPr>
          <a:xfrm>
            <a:off x="2927600" y="4093456"/>
            <a:ext cx="2094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132A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Programa Saberes em Casa - Canal da TV /YouTube e Portal da Educação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c95b36ae61_0_7"/>
          <p:cNvSpPr/>
          <p:nvPr/>
        </p:nvSpPr>
        <p:spPr>
          <a:xfrm>
            <a:off x="4531089" y="1456765"/>
            <a:ext cx="17238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132A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Trabalho nas escolas pela manutenção do vínculo e atividades remotas  com os educandos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c95b36ae61_0_7"/>
          <p:cNvSpPr/>
          <p:nvPr/>
        </p:nvSpPr>
        <p:spPr>
          <a:xfrm>
            <a:off x="5612236" y="4169656"/>
            <a:ext cx="19770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132A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Continuidade do Programa Saberes em Casa, incluindo os roteiros de aprendizagens e orientações às famílias.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c95b36ae61_0_7"/>
          <p:cNvSpPr/>
          <p:nvPr/>
        </p:nvSpPr>
        <p:spPr>
          <a:xfrm>
            <a:off x="7437533" y="3345327"/>
            <a:ext cx="444600" cy="438300"/>
          </a:xfrm>
          <a:prstGeom prst="ellipse">
            <a:avLst/>
          </a:prstGeom>
          <a:solidFill>
            <a:srgbClr val="00B4E1"/>
          </a:solidFill>
          <a:ln cap="rnd" cmpd="sng" w="15875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gc95b36ae61_0_7"/>
          <p:cNvSpPr/>
          <p:nvPr/>
        </p:nvSpPr>
        <p:spPr>
          <a:xfrm>
            <a:off x="6698432" y="1672208"/>
            <a:ext cx="1867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132A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c95b36ae61_0_7"/>
          <p:cNvSpPr/>
          <p:nvPr/>
        </p:nvSpPr>
        <p:spPr>
          <a:xfrm>
            <a:off x="8610242" y="3356193"/>
            <a:ext cx="444600" cy="438300"/>
          </a:xfrm>
          <a:prstGeom prst="ellipse">
            <a:avLst/>
          </a:prstGeom>
          <a:solidFill>
            <a:srgbClr val="FFA600"/>
          </a:solidFill>
          <a:ln cap="rnd" cmpd="sng" w="15875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gc95b36ae61_0_7"/>
          <p:cNvSpPr/>
          <p:nvPr/>
        </p:nvSpPr>
        <p:spPr>
          <a:xfrm>
            <a:off x="6702749" y="2078591"/>
            <a:ext cx="412636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132A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Encontros de Gestores             Programa LEIA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c95b36ae61_0_7"/>
          <p:cNvSpPr/>
          <p:nvPr/>
        </p:nvSpPr>
        <p:spPr>
          <a:xfrm>
            <a:off x="7589226" y="4182588"/>
            <a:ext cx="2742900" cy="1587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132A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Formações: Webinário, Fórum Internacional da Educação Infantil, Abril Literário, formação em hora atividade, cursos pela plataforma AVA, kit literário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c95b36ae61_0_7"/>
          <p:cNvSpPr/>
          <p:nvPr/>
        </p:nvSpPr>
        <p:spPr>
          <a:xfrm>
            <a:off x="9861527" y="3310791"/>
            <a:ext cx="444600" cy="438300"/>
          </a:xfrm>
          <a:prstGeom prst="ellipse">
            <a:avLst/>
          </a:prstGeom>
          <a:solidFill>
            <a:srgbClr val="FF5E6F"/>
          </a:solidFill>
          <a:ln cap="rnd" cmpd="sng" w="15875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gc95b36ae61_0_7"/>
          <p:cNvSpPr/>
          <p:nvPr/>
        </p:nvSpPr>
        <p:spPr>
          <a:xfrm>
            <a:off x="9558988" y="1456765"/>
            <a:ext cx="1398000" cy="1420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uarulhos" id="213" name="Google Shape;21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257425" cy="114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8"/>
          <p:cNvPicPr preferRelativeResize="0"/>
          <p:nvPr/>
        </p:nvPicPr>
        <p:blipFill rotWithShape="1">
          <a:blip r:embed="rId4">
            <a:alphaModFix/>
          </a:blip>
          <a:srcRect b="42292" l="10264" r="68369" t="28440"/>
          <a:stretch/>
        </p:blipFill>
        <p:spPr>
          <a:xfrm>
            <a:off x="438575" y="1143000"/>
            <a:ext cx="11415400" cy="560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8"/>
          <p:cNvSpPr/>
          <p:nvPr/>
        </p:nvSpPr>
        <p:spPr>
          <a:xfrm>
            <a:off x="3286950" y="417350"/>
            <a:ext cx="6069000" cy="725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pt-BR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PROGRAMA SABERES EM CASA </a:t>
            </a:r>
            <a:endParaRPr b="1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uarulhos" id="220" name="Google Shape;2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257425" cy="114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"/>
          <p:cNvPicPr preferRelativeResize="0"/>
          <p:nvPr/>
        </p:nvPicPr>
        <p:blipFill rotWithShape="1">
          <a:blip r:embed="rId4">
            <a:alphaModFix/>
          </a:blip>
          <a:srcRect b="55717" l="22624" r="20475" t="6358"/>
          <a:stretch/>
        </p:blipFill>
        <p:spPr>
          <a:xfrm>
            <a:off x="9134056" y="6075300"/>
            <a:ext cx="3054770" cy="78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4"/>
          <p:cNvSpPr txBox="1"/>
          <p:nvPr/>
        </p:nvSpPr>
        <p:spPr>
          <a:xfrm>
            <a:off x="1424134" y="359290"/>
            <a:ext cx="10502891" cy="11430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Programa Saberes em Casa </a:t>
            </a:r>
            <a:endParaRPr b="1" i="0" sz="3600" u="none" cap="none" strike="noStrike">
              <a:solidFill>
                <a:srgbClr val="00206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 participação das escolas, famílias e educandos </a:t>
            </a:r>
            <a:endParaRPr b="1" i="0" sz="3600" u="none" cap="none" strike="noStrike">
              <a:solidFill>
                <a:srgbClr val="00206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23" name="Google Shape;223;p4" title="Vídeo Prog. Saberes em Casa "/>
          <p:cNvSpPr txBox="1"/>
          <p:nvPr/>
        </p:nvSpPr>
        <p:spPr>
          <a:xfrm>
            <a:off x="2257425" y="1582255"/>
            <a:ext cx="8574698" cy="12310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pt-BR" sz="340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Participação Prog. Saberes em Casa</a:t>
            </a:r>
            <a:endParaRPr b="0" i="0" sz="3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4" name="Google Shape;22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26674" y="2361832"/>
            <a:ext cx="7085428" cy="398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Fatia">
  <a:themeElements>
    <a:clrScheme name="Personalizada 1">
      <a:dk1>
        <a:srgbClr val="FFFFFF"/>
      </a:dk1>
      <a:lt1>
        <a:srgbClr val="FFFFFF"/>
      </a:lt1>
      <a:dk2>
        <a:srgbClr val="FFFFFF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2020-11-30T15:10:21Z</dcterms:created>
  <dc:creator>Conta da Microsoft</dc:creator>
</cp:coreProperties>
</file>