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6858000" cx="12192000"/>
  <p:notesSz cx="6797675" cy="9926625"/>
  <p:embeddedFontLst>
    <p:embeddedFont>
      <p:font typeface="Century Gothic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1" roundtripDataSignature="AMtx7mjJIuPUylzRw/rXtKvizNxbmYiVF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CenturyGothic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customschemas.google.com/relationships/presentationmetadata" Target="meta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CenturyGothic-regular.fnt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CenturyGothic-italic.fntdata"/><Relationship Id="rId6" Type="http://schemas.openxmlformats.org/officeDocument/2006/relationships/slide" Target="slides/slide1.xml"/><Relationship Id="rId18" Type="http://schemas.openxmlformats.org/officeDocument/2006/relationships/font" Target="fonts/CenturyGothic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:notes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1:notes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1:notes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11:notes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2:notes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12:notes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:notes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2:notes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:notes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3:notes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4:notes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4:notes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5:notes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5:notes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6:notes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6:notes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9:notes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9:notes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8:notes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8:notes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0:notes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10:notes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de Título" type="title">
  <p:cSld name="TITLE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5"/>
          <p:cNvSpPr txBox="1"/>
          <p:nvPr>
            <p:ph type="ctrTitle"/>
          </p:nvPr>
        </p:nvSpPr>
        <p:spPr>
          <a:xfrm>
            <a:off x="2589213" y="2514600"/>
            <a:ext cx="8915399" cy="2262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Century Gothic"/>
              <a:buNone/>
              <a:defRPr sz="5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5"/>
          <p:cNvSpPr txBox="1"/>
          <p:nvPr>
            <p:ph idx="1" type="subTitle"/>
          </p:nvPr>
        </p:nvSpPr>
        <p:spPr>
          <a:xfrm>
            <a:off x="2589213" y="4777379"/>
            <a:ext cx="8915399" cy="11262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1" name="Google Shape;41;p15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5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5"/>
          <p:cNvSpPr/>
          <p:nvPr/>
        </p:nvSpPr>
        <p:spPr>
          <a:xfrm>
            <a:off x="0" y="4323810"/>
            <a:ext cx="1744652" cy="778589"/>
          </a:xfrm>
          <a:custGeom>
            <a:rect b="b" l="l" r="r" t="t"/>
            <a:pathLst>
              <a:path extrusionOk="0" h="166" w="372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" name="Google Shape;44;p15"/>
          <p:cNvSpPr txBox="1"/>
          <p:nvPr>
            <p:ph idx="12" type="sldNum"/>
          </p:nvPr>
        </p:nvSpPr>
        <p:spPr>
          <a:xfrm>
            <a:off x="531812" y="4529540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m com Legenda" type="picTx">
  <p:cSld name="PICTURE_WITH_CAPTION_TEXT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4"/>
          <p:cNvSpPr txBox="1"/>
          <p:nvPr>
            <p:ph type="title"/>
          </p:nvPr>
        </p:nvSpPr>
        <p:spPr>
          <a:xfrm>
            <a:off x="2589213" y="4800600"/>
            <a:ext cx="8915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Century Gothic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24"/>
          <p:cNvSpPr/>
          <p:nvPr>
            <p:ph idx="2" type="pic"/>
          </p:nvPr>
        </p:nvSpPr>
        <p:spPr>
          <a:xfrm>
            <a:off x="2589212" y="634965"/>
            <a:ext cx="8915400" cy="38549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6" name="Google Shape;106;p24"/>
          <p:cNvSpPr txBox="1"/>
          <p:nvPr>
            <p:ph idx="1" type="body"/>
          </p:nvPr>
        </p:nvSpPr>
        <p:spPr>
          <a:xfrm>
            <a:off x="2589213" y="5367338"/>
            <a:ext cx="8915400" cy="493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107" name="Google Shape;107;p24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24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24"/>
          <p:cNvSpPr/>
          <p:nvPr/>
        </p:nvSpPr>
        <p:spPr>
          <a:xfrm flipH="1" rot="10800000">
            <a:off x="-4189" y="491172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24"/>
          <p:cNvSpPr txBox="1"/>
          <p:nvPr>
            <p:ph idx="12" type="sldNum"/>
          </p:nvPr>
        </p:nvSpPr>
        <p:spPr>
          <a:xfrm>
            <a:off x="531812" y="4983087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tação com Legenda">
  <p:cSld name="Citação com Legenda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5"/>
          <p:cNvSpPr txBox="1"/>
          <p:nvPr>
            <p:ph type="title"/>
          </p:nvPr>
        </p:nvSpPr>
        <p:spPr>
          <a:xfrm>
            <a:off x="2849949" y="609600"/>
            <a:ext cx="8393926" cy="289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b="0" sz="48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25"/>
          <p:cNvSpPr txBox="1"/>
          <p:nvPr>
            <p:ph idx="1" type="body"/>
          </p:nvPr>
        </p:nvSpPr>
        <p:spPr>
          <a:xfrm>
            <a:off x="3275012" y="3505200"/>
            <a:ext cx="7536554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 sz="1600">
                <a:solidFill>
                  <a:srgbClr val="7F7F7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00"/>
              <a:buFont typeface="Century Gothic"/>
              <a:buNone/>
              <a:defRPr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114" name="Google Shape;114;p25"/>
          <p:cNvSpPr txBox="1"/>
          <p:nvPr>
            <p:ph idx="2" type="body"/>
          </p:nvPr>
        </p:nvSpPr>
        <p:spPr>
          <a:xfrm>
            <a:off x="2589212" y="4354046"/>
            <a:ext cx="8915399" cy="15558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595959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5" name="Google Shape;115;p25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25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25"/>
          <p:cNvSpPr/>
          <p:nvPr/>
        </p:nvSpPr>
        <p:spPr>
          <a:xfrm flipH="1" rot="10800000">
            <a:off x="-4189" y="31781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25"/>
          <p:cNvSpPr txBox="1"/>
          <p:nvPr>
            <p:ph idx="12" type="sldNum"/>
          </p:nvPr>
        </p:nvSpPr>
        <p:spPr>
          <a:xfrm>
            <a:off x="531812" y="3244139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119" name="Google Shape;119;p25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8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20" name="Google Shape;120;p25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8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rtão de Nome">
  <p:cSld name="Cartão de Nome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6"/>
          <p:cNvSpPr txBox="1"/>
          <p:nvPr>
            <p:ph type="title"/>
          </p:nvPr>
        </p:nvSpPr>
        <p:spPr>
          <a:xfrm>
            <a:off x="2589213" y="2438400"/>
            <a:ext cx="8915400" cy="272484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b="0"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26"/>
          <p:cNvSpPr txBox="1"/>
          <p:nvPr>
            <p:ph idx="1" type="body"/>
          </p:nvPr>
        </p:nvSpPr>
        <p:spPr>
          <a:xfrm>
            <a:off x="2589213" y="5181600"/>
            <a:ext cx="8915400" cy="729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124" name="Google Shape;124;p26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26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26"/>
          <p:cNvSpPr/>
          <p:nvPr/>
        </p:nvSpPr>
        <p:spPr>
          <a:xfrm flipH="1" rot="10800000">
            <a:off x="-4189" y="491172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26"/>
          <p:cNvSpPr txBox="1"/>
          <p:nvPr>
            <p:ph idx="12" type="sldNum"/>
          </p:nvPr>
        </p:nvSpPr>
        <p:spPr>
          <a:xfrm>
            <a:off x="531812" y="4983087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tar o Cartão de Nome">
  <p:cSld name="Citar o Cartão de Nome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7"/>
          <p:cNvSpPr txBox="1"/>
          <p:nvPr>
            <p:ph type="title"/>
          </p:nvPr>
        </p:nvSpPr>
        <p:spPr>
          <a:xfrm>
            <a:off x="2849949" y="609600"/>
            <a:ext cx="8393926" cy="289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b="0" sz="48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27"/>
          <p:cNvSpPr txBox="1"/>
          <p:nvPr>
            <p:ph idx="1" type="body"/>
          </p:nvPr>
        </p:nvSpPr>
        <p:spPr>
          <a:xfrm>
            <a:off x="2589212" y="4343400"/>
            <a:ext cx="89154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2400"/>
              <a:buFont typeface="Century Gothic"/>
              <a:buNone/>
              <a:defRPr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00"/>
              <a:buFont typeface="Century Gothic"/>
              <a:buNone/>
              <a:defRPr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131" name="Google Shape;131;p27"/>
          <p:cNvSpPr txBox="1"/>
          <p:nvPr>
            <p:ph idx="2" type="body"/>
          </p:nvPr>
        </p:nvSpPr>
        <p:spPr>
          <a:xfrm>
            <a:off x="2589213" y="5181600"/>
            <a:ext cx="8915400" cy="729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132" name="Google Shape;132;p27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27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27"/>
          <p:cNvSpPr/>
          <p:nvPr/>
        </p:nvSpPr>
        <p:spPr>
          <a:xfrm flipH="1" rot="10800000">
            <a:off x="-4189" y="491172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27"/>
          <p:cNvSpPr txBox="1"/>
          <p:nvPr>
            <p:ph idx="12" type="sldNum"/>
          </p:nvPr>
        </p:nvSpPr>
        <p:spPr>
          <a:xfrm>
            <a:off x="531812" y="4983087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136" name="Google Shape;136;p27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8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37" name="Google Shape;137;p2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8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adeiro ou Falso">
  <p:cSld name="Verdadeiro ou Falso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8"/>
          <p:cNvSpPr txBox="1"/>
          <p:nvPr>
            <p:ph type="title"/>
          </p:nvPr>
        </p:nvSpPr>
        <p:spPr>
          <a:xfrm>
            <a:off x="2589212" y="627407"/>
            <a:ext cx="8915399" cy="28800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b="0"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28"/>
          <p:cNvSpPr txBox="1"/>
          <p:nvPr>
            <p:ph idx="1" type="body"/>
          </p:nvPr>
        </p:nvSpPr>
        <p:spPr>
          <a:xfrm>
            <a:off x="2589212" y="4343400"/>
            <a:ext cx="89154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2400"/>
              <a:buFont typeface="Century Gothic"/>
              <a:buNone/>
              <a:defRPr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00"/>
              <a:buFont typeface="Century Gothic"/>
              <a:buNone/>
              <a:defRPr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141" name="Google Shape;141;p28"/>
          <p:cNvSpPr txBox="1"/>
          <p:nvPr>
            <p:ph idx="2" type="body"/>
          </p:nvPr>
        </p:nvSpPr>
        <p:spPr>
          <a:xfrm>
            <a:off x="2589213" y="5181600"/>
            <a:ext cx="8915400" cy="729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142" name="Google Shape;142;p28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28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p28"/>
          <p:cNvSpPr/>
          <p:nvPr/>
        </p:nvSpPr>
        <p:spPr>
          <a:xfrm flipH="1" rot="10800000">
            <a:off x="-4189" y="491172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28"/>
          <p:cNvSpPr txBox="1"/>
          <p:nvPr>
            <p:ph idx="12" type="sldNum"/>
          </p:nvPr>
        </p:nvSpPr>
        <p:spPr>
          <a:xfrm>
            <a:off x="531812" y="4983087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Texto Vertical" type="vertTx">
  <p:cSld name="VERTICAL_TEXT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9"/>
          <p:cNvSpPr txBox="1"/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" name="Google Shape;148;p29"/>
          <p:cNvSpPr txBox="1"/>
          <p:nvPr>
            <p:ph idx="1" type="body"/>
          </p:nvPr>
        </p:nvSpPr>
        <p:spPr>
          <a:xfrm rot="5400000">
            <a:off x="5103812" y="-381000"/>
            <a:ext cx="3886200" cy="89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149" name="Google Shape;149;p29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29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29"/>
          <p:cNvSpPr/>
          <p:nvPr/>
        </p:nvSpPr>
        <p:spPr>
          <a:xfrm flipH="1" rot="10800000">
            <a:off x="-4189" y="7143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29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o e Título Vertical" type="vertTitleAndTx">
  <p:cSld name="VERTICAL_TITLE_AND_VERTICAL_TEXT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0"/>
          <p:cNvSpPr txBox="1"/>
          <p:nvPr>
            <p:ph type="title"/>
          </p:nvPr>
        </p:nvSpPr>
        <p:spPr>
          <a:xfrm rot="5400000">
            <a:off x="7756704" y="2165513"/>
            <a:ext cx="5283817" cy="22076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" name="Google Shape;155;p30"/>
          <p:cNvSpPr txBox="1"/>
          <p:nvPr>
            <p:ph idx="1" type="body"/>
          </p:nvPr>
        </p:nvSpPr>
        <p:spPr>
          <a:xfrm rot="5400000">
            <a:off x="3185803" y="30814"/>
            <a:ext cx="5283817" cy="6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156" name="Google Shape;156;p30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30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p30"/>
          <p:cNvSpPr/>
          <p:nvPr/>
        </p:nvSpPr>
        <p:spPr>
          <a:xfrm flipH="1" rot="10800000">
            <a:off x="-4189" y="7143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30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Conteúdo" type="obj">
  <p:cSld name="OBJEC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6"/>
          <p:cNvSpPr txBox="1"/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6"/>
          <p:cNvSpPr txBox="1"/>
          <p:nvPr>
            <p:ph idx="1" type="body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48" name="Google Shape;48;p16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6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6"/>
          <p:cNvSpPr/>
          <p:nvPr/>
        </p:nvSpPr>
        <p:spPr>
          <a:xfrm flipH="1" rot="10800000">
            <a:off x="-4189" y="7143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16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beçalho da Seção" type="secHead">
  <p:cSld name="SECTION_HEADER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7"/>
          <p:cNvSpPr txBox="1"/>
          <p:nvPr>
            <p:ph type="title"/>
          </p:nvPr>
        </p:nvSpPr>
        <p:spPr>
          <a:xfrm>
            <a:off x="2589212" y="2058750"/>
            <a:ext cx="8915399" cy="1468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Century Gothic"/>
              <a:buNone/>
              <a:defRPr b="0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7"/>
          <p:cNvSpPr txBox="1"/>
          <p:nvPr>
            <p:ph idx="1" type="body"/>
          </p:nvPr>
        </p:nvSpPr>
        <p:spPr>
          <a:xfrm>
            <a:off x="2589212" y="3530129"/>
            <a:ext cx="8915399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595959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5" name="Google Shape;55;p17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7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7"/>
          <p:cNvSpPr/>
          <p:nvPr/>
        </p:nvSpPr>
        <p:spPr>
          <a:xfrm flipH="1" rot="10800000">
            <a:off x="-4189" y="31781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17"/>
          <p:cNvSpPr txBox="1"/>
          <p:nvPr>
            <p:ph idx="12" type="sldNum"/>
          </p:nvPr>
        </p:nvSpPr>
        <p:spPr>
          <a:xfrm>
            <a:off x="531812" y="3244139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Legenda">
  <p:cSld name="Título e Legenda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8"/>
          <p:cNvSpPr txBox="1"/>
          <p:nvPr>
            <p:ph type="title"/>
          </p:nvPr>
        </p:nvSpPr>
        <p:spPr>
          <a:xfrm>
            <a:off x="2589212" y="609600"/>
            <a:ext cx="8915399" cy="3117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b="0" sz="48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8"/>
          <p:cNvSpPr txBox="1"/>
          <p:nvPr>
            <p:ph idx="1" type="body"/>
          </p:nvPr>
        </p:nvSpPr>
        <p:spPr>
          <a:xfrm>
            <a:off x="2589212" y="4354046"/>
            <a:ext cx="8915399" cy="15558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595959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62" name="Google Shape;62;p18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8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8"/>
          <p:cNvSpPr/>
          <p:nvPr/>
        </p:nvSpPr>
        <p:spPr>
          <a:xfrm flipH="1" rot="10800000">
            <a:off x="-4189" y="31781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18"/>
          <p:cNvSpPr txBox="1"/>
          <p:nvPr>
            <p:ph idx="12" type="sldNum"/>
          </p:nvPr>
        </p:nvSpPr>
        <p:spPr>
          <a:xfrm>
            <a:off x="531812" y="3244139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mente Título" type="titleOnly">
  <p:cSld name="TITLE_ONL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/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9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9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9"/>
          <p:cNvSpPr/>
          <p:nvPr/>
        </p:nvSpPr>
        <p:spPr>
          <a:xfrm flipH="1" rot="10800000">
            <a:off x="-4189" y="7143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19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as Partes de Conteúdo" type="twoObj">
  <p:cSld name="TWO_OBJECTS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0"/>
          <p:cNvSpPr txBox="1"/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0"/>
          <p:cNvSpPr txBox="1"/>
          <p:nvPr>
            <p:ph idx="1" type="body"/>
          </p:nvPr>
        </p:nvSpPr>
        <p:spPr>
          <a:xfrm>
            <a:off x="2589212" y="2133600"/>
            <a:ext cx="4313864" cy="3777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75" name="Google Shape;75;p20"/>
          <p:cNvSpPr txBox="1"/>
          <p:nvPr>
            <p:ph idx="2" type="body"/>
          </p:nvPr>
        </p:nvSpPr>
        <p:spPr>
          <a:xfrm>
            <a:off x="7190747" y="2126222"/>
            <a:ext cx="4313864" cy="3777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76" name="Google Shape;76;p20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0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0"/>
          <p:cNvSpPr/>
          <p:nvPr/>
        </p:nvSpPr>
        <p:spPr>
          <a:xfrm flipH="1" rot="10800000">
            <a:off x="-4189" y="7143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20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ção" type="twoTxTwoObj">
  <p:cSld name="TWO_OBJECTS_WITH_TEX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 txBox="1"/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1"/>
          <p:cNvSpPr txBox="1"/>
          <p:nvPr>
            <p:ph idx="1" type="body"/>
          </p:nvPr>
        </p:nvSpPr>
        <p:spPr>
          <a:xfrm>
            <a:off x="2939373" y="1972703"/>
            <a:ext cx="3992732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2400"/>
              <a:buNone/>
              <a:defRPr b="0" sz="2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83" name="Google Shape;83;p21"/>
          <p:cNvSpPr txBox="1"/>
          <p:nvPr>
            <p:ph idx="2" type="body"/>
          </p:nvPr>
        </p:nvSpPr>
        <p:spPr>
          <a:xfrm>
            <a:off x="2589212" y="2548966"/>
            <a:ext cx="4342893" cy="33540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84" name="Google Shape;84;p21"/>
          <p:cNvSpPr txBox="1"/>
          <p:nvPr>
            <p:ph idx="3" type="body"/>
          </p:nvPr>
        </p:nvSpPr>
        <p:spPr>
          <a:xfrm>
            <a:off x="7506629" y="1969475"/>
            <a:ext cx="3999001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2400"/>
              <a:buNone/>
              <a:defRPr b="0" sz="2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85" name="Google Shape;85;p21"/>
          <p:cNvSpPr txBox="1"/>
          <p:nvPr>
            <p:ph idx="4" type="body"/>
          </p:nvPr>
        </p:nvSpPr>
        <p:spPr>
          <a:xfrm>
            <a:off x="7166957" y="2545738"/>
            <a:ext cx="4338674" cy="33540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86" name="Google Shape;86;p21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21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1"/>
          <p:cNvSpPr/>
          <p:nvPr/>
        </p:nvSpPr>
        <p:spPr>
          <a:xfrm flipH="1" rot="10800000">
            <a:off x="-4189" y="7143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21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 branco" type="blank">
  <p:cSld name="BLANK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2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22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22"/>
          <p:cNvSpPr/>
          <p:nvPr/>
        </p:nvSpPr>
        <p:spPr>
          <a:xfrm flipH="1" rot="10800000">
            <a:off x="-4189" y="7143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22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údo com Legenda" type="objTx">
  <p:cSld name="OBJECT_WITH_CAPTION_TEXT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3"/>
          <p:cNvSpPr txBox="1"/>
          <p:nvPr>
            <p:ph type="title"/>
          </p:nvPr>
        </p:nvSpPr>
        <p:spPr>
          <a:xfrm>
            <a:off x="2589212" y="446088"/>
            <a:ext cx="3505199" cy="9763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Century Gothic"/>
              <a:buNone/>
              <a:defRPr b="0"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23"/>
          <p:cNvSpPr txBox="1"/>
          <p:nvPr>
            <p:ph idx="1" type="body"/>
          </p:nvPr>
        </p:nvSpPr>
        <p:spPr>
          <a:xfrm>
            <a:off x="6323012" y="446088"/>
            <a:ext cx="5181600" cy="54149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98" name="Google Shape;98;p23"/>
          <p:cNvSpPr txBox="1"/>
          <p:nvPr>
            <p:ph idx="2" type="body"/>
          </p:nvPr>
        </p:nvSpPr>
        <p:spPr>
          <a:xfrm>
            <a:off x="2589212" y="1598613"/>
            <a:ext cx="3505199" cy="4262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99" name="Google Shape;99;p23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23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23"/>
          <p:cNvSpPr/>
          <p:nvPr/>
        </p:nvSpPr>
        <p:spPr>
          <a:xfrm flipH="1" rot="10800000">
            <a:off x="-4189" y="7143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23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FFFF"/>
            </a:gs>
            <a:gs pos="100000">
              <a:srgbClr val="DDE6C3"/>
            </a:gs>
          </a:gsLst>
          <a:path path="circle">
            <a:fillToRect b="100%" r="100%"/>
          </a:path>
          <a:tileRect l="-100%" t="-100%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4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7" name="Google Shape;7;p14"/>
            <p:cNvSpPr/>
            <p:nvPr/>
          </p:nvSpPr>
          <p:spPr>
            <a:xfrm>
              <a:off x="2487613" y="2284413"/>
              <a:ext cx="85725" cy="533400"/>
            </a:xfrm>
            <a:custGeom>
              <a:rect b="b" l="l" r="r" t="t"/>
              <a:pathLst>
                <a:path extrusionOk="0" h="136" w="22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" name="Google Shape;8;p14"/>
            <p:cNvSpPr/>
            <p:nvPr/>
          </p:nvSpPr>
          <p:spPr>
            <a:xfrm>
              <a:off x="2597151" y="2779713"/>
              <a:ext cx="550863" cy="1978025"/>
            </a:xfrm>
            <a:custGeom>
              <a:rect b="b" l="l" r="r" t="t"/>
              <a:pathLst>
                <a:path extrusionOk="0" h="504" w="140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" name="Google Shape;9;p14"/>
            <p:cNvSpPr/>
            <p:nvPr/>
          </p:nvSpPr>
          <p:spPr>
            <a:xfrm>
              <a:off x="3175001" y="4730750"/>
              <a:ext cx="519113" cy="1209675"/>
            </a:xfrm>
            <a:custGeom>
              <a:rect b="b" l="l" r="r" t="t"/>
              <a:pathLst>
                <a:path extrusionOk="0" h="308" w="132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" name="Google Shape;10;p14"/>
            <p:cNvSpPr/>
            <p:nvPr/>
          </p:nvSpPr>
          <p:spPr>
            <a:xfrm>
              <a:off x="3305176" y="5630863"/>
              <a:ext cx="146050" cy="309563"/>
            </a:xfrm>
            <a:custGeom>
              <a:rect b="b" l="l" r="r" t="t"/>
              <a:pathLst>
                <a:path extrusionOk="0" h="79" w="37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" name="Google Shape;11;p14"/>
            <p:cNvSpPr/>
            <p:nvPr/>
          </p:nvSpPr>
          <p:spPr>
            <a:xfrm>
              <a:off x="2573338" y="2817813"/>
              <a:ext cx="700088" cy="2835275"/>
            </a:xfrm>
            <a:custGeom>
              <a:rect b="b" l="l" r="r" t="t"/>
              <a:pathLst>
                <a:path extrusionOk="0" h="722" w="178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14"/>
            <p:cNvSpPr/>
            <p:nvPr/>
          </p:nvSpPr>
          <p:spPr>
            <a:xfrm>
              <a:off x="2506663" y="285750"/>
              <a:ext cx="90488" cy="2493963"/>
            </a:xfrm>
            <a:custGeom>
              <a:rect b="b" l="l" r="r" t="t"/>
              <a:pathLst>
                <a:path extrusionOk="0" h="635" w="23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14"/>
            <p:cNvSpPr/>
            <p:nvPr/>
          </p:nvSpPr>
          <p:spPr>
            <a:xfrm>
              <a:off x="2554288" y="2598738"/>
              <a:ext cx="66675" cy="420688"/>
            </a:xfrm>
            <a:custGeom>
              <a:rect b="b" l="l" r="r" t="t"/>
              <a:pathLst>
                <a:path extrusionOk="0" h="107" w="1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14"/>
            <p:cNvSpPr/>
            <p:nvPr/>
          </p:nvSpPr>
          <p:spPr>
            <a:xfrm>
              <a:off x="3143251" y="4757738"/>
              <a:ext cx="161925" cy="873125"/>
            </a:xfrm>
            <a:custGeom>
              <a:rect b="b" l="l" r="r" t="t"/>
              <a:pathLst>
                <a:path extrusionOk="0" h="222" w="41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14"/>
            <p:cNvSpPr/>
            <p:nvPr/>
          </p:nvSpPr>
          <p:spPr>
            <a:xfrm>
              <a:off x="3148013" y="1282700"/>
              <a:ext cx="1768475" cy="3448050"/>
            </a:xfrm>
            <a:custGeom>
              <a:rect b="b" l="l" r="r" t="t"/>
              <a:pathLst>
                <a:path extrusionOk="0" h="878" w="450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14"/>
            <p:cNvSpPr/>
            <p:nvPr/>
          </p:nvSpPr>
          <p:spPr>
            <a:xfrm>
              <a:off x="3273426" y="5653088"/>
              <a:ext cx="138113" cy="287338"/>
            </a:xfrm>
            <a:custGeom>
              <a:rect b="b" l="l" r="r" t="t"/>
              <a:pathLst>
                <a:path extrusionOk="0" h="73" w="35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14"/>
            <p:cNvSpPr/>
            <p:nvPr/>
          </p:nvSpPr>
          <p:spPr>
            <a:xfrm>
              <a:off x="3143251" y="4656138"/>
              <a:ext cx="31750" cy="188913"/>
            </a:xfrm>
            <a:custGeom>
              <a:rect b="b" l="l" r="r" t="t"/>
              <a:pathLst>
                <a:path extrusionOk="0" h="48" w="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" name="Google Shape;18;p14"/>
            <p:cNvSpPr/>
            <p:nvPr/>
          </p:nvSpPr>
          <p:spPr>
            <a:xfrm>
              <a:off x="3211513" y="5410200"/>
              <a:ext cx="203200" cy="530225"/>
            </a:xfrm>
            <a:custGeom>
              <a:rect b="b" l="l" r="r" t="t"/>
              <a:pathLst>
                <a:path extrusionOk="0" h="135" w="52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" name="Google Shape;19;p14"/>
          <p:cNvGrpSpPr/>
          <p:nvPr/>
        </p:nvGrpSpPr>
        <p:grpSpPr>
          <a:xfrm>
            <a:off x="27222" y="-786"/>
            <a:ext cx="2356674" cy="6854039"/>
            <a:chOff x="6627813" y="194833"/>
            <a:chExt cx="1952625" cy="5678918"/>
          </a:xfrm>
        </p:grpSpPr>
        <p:sp>
          <p:nvSpPr>
            <p:cNvPr id="20" name="Google Shape;20;p14"/>
            <p:cNvSpPr/>
            <p:nvPr/>
          </p:nvSpPr>
          <p:spPr>
            <a:xfrm>
              <a:off x="6627813" y="194833"/>
              <a:ext cx="409575" cy="3646488"/>
            </a:xfrm>
            <a:custGeom>
              <a:rect b="b" l="l" r="r" t="t"/>
              <a:pathLst>
                <a:path extrusionOk="0" h="920" w="103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14"/>
            <p:cNvSpPr/>
            <p:nvPr/>
          </p:nvSpPr>
          <p:spPr>
            <a:xfrm>
              <a:off x="7061201" y="3771900"/>
              <a:ext cx="350838" cy="1309688"/>
            </a:xfrm>
            <a:custGeom>
              <a:rect b="b" l="l" r="r" t="t"/>
              <a:pathLst>
                <a:path extrusionOk="0" h="330" w="88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14"/>
            <p:cNvSpPr/>
            <p:nvPr/>
          </p:nvSpPr>
          <p:spPr>
            <a:xfrm>
              <a:off x="7439026" y="5053013"/>
              <a:ext cx="357188" cy="820738"/>
            </a:xfrm>
            <a:custGeom>
              <a:rect b="b" l="l" r="r" t="t"/>
              <a:pathLst>
                <a:path extrusionOk="0" h="207" w="90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14"/>
            <p:cNvSpPr/>
            <p:nvPr/>
          </p:nvSpPr>
          <p:spPr>
            <a:xfrm>
              <a:off x="7037388" y="3811588"/>
              <a:ext cx="457200" cy="1852613"/>
            </a:xfrm>
            <a:custGeom>
              <a:rect b="b" l="l" r="r" t="t"/>
              <a:pathLst>
                <a:path extrusionOk="0" h="467" w="115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14"/>
            <p:cNvSpPr/>
            <p:nvPr/>
          </p:nvSpPr>
          <p:spPr>
            <a:xfrm>
              <a:off x="6992938" y="1263650"/>
              <a:ext cx="144463" cy="2508250"/>
            </a:xfrm>
            <a:custGeom>
              <a:rect b="b" l="l" r="r" t="t"/>
              <a:pathLst>
                <a:path extrusionOk="0" h="633" w="36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14"/>
            <p:cNvSpPr/>
            <p:nvPr/>
          </p:nvSpPr>
          <p:spPr>
            <a:xfrm>
              <a:off x="7526338" y="5640388"/>
              <a:ext cx="111125" cy="233363"/>
            </a:xfrm>
            <a:custGeom>
              <a:rect b="b" l="l" r="r" t="t"/>
              <a:pathLst>
                <a:path extrusionOk="0" h="59" w="28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14"/>
            <p:cNvSpPr/>
            <p:nvPr/>
          </p:nvSpPr>
          <p:spPr>
            <a:xfrm>
              <a:off x="7021513" y="3598863"/>
              <a:ext cx="68263" cy="423863"/>
            </a:xfrm>
            <a:custGeom>
              <a:rect b="b" l="l" r="r" t="t"/>
              <a:pathLst>
                <a:path extrusionOk="0" h="107" w="1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14"/>
            <p:cNvSpPr/>
            <p:nvPr/>
          </p:nvSpPr>
          <p:spPr>
            <a:xfrm>
              <a:off x="7412038" y="2801938"/>
              <a:ext cx="1168400" cy="2251075"/>
            </a:xfrm>
            <a:custGeom>
              <a:rect b="b" l="l" r="r" t="t"/>
              <a:pathLst>
                <a:path extrusionOk="0" h="568" w="294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14"/>
            <p:cNvSpPr/>
            <p:nvPr/>
          </p:nvSpPr>
          <p:spPr>
            <a:xfrm>
              <a:off x="7494588" y="5664200"/>
              <a:ext cx="100013" cy="209550"/>
            </a:xfrm>
            <a:custGeom>
              <a:rect b="b" l="l" r="r" t="t"/>
              <a:pathLst>
                <a:path extrusionOk="0" h="53" w="25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14"/>
            <p:cNvSpPr/>
            <p:nvPr/>
          </p:nvSpPr>
          <p:spPr>
            <a:xfrm>
              <a:off x="7412038" y="5081588"/>
              <a:ext cx="114300" cy="558800"/>
            </a:xfrm>
            <a:custGeom>
              <a:rect b="b" l="l" r="r" t="t"/>
              <a:pathLst>
                <a:path extrusionOk="0" h="141" w="29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14"/>
            <p:cNvSpPr/>
            <p:nvPr/>
          </p:nvSpPr>
          <p:spPr>
            <a:xfrm>
              <a:off x="7412038" y="4978400"/>
              <a:ext cx="31750" cy="188913"/>
            </a:xfrm>
            <a:custGeom>
              <a:rect b="b" l="l" r="r" t="t"/>
              <a:pathLst>
                <a:path extrusionOk="0" h="48" w="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14"/>
            <p:cNvSpPr/>
            <p:nvPr/>
          </p:nvSpPr>
          <p:spPr>
            <a:xfrm>
              <a:off x="7439026" y="5434013"/>
              <a:ext cx="174625" cy="439738"/>
            </a:xfrm>
            <a:custGeom>
              <a:rect b="b" l="l" r="r" t="t"/>
              <a:pathLst>
                <a:path extrusionOk="0" h="111" w="44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2" name="Google Shape;32;p14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14"/>
          <p:cNvSpPr txBox="1"/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  <a:defRPr b="0" i="0" sz="36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4" name="Google Shape;34;p14"/>
          <p:cNvSpPr txBox="1"/>
          <p:nvPr>
            <p:ph idx="1" type="body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🠶"/>
              <a:defRPr b="0" i="0" sz="18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3020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🠶"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🠶"/>
              <a:defRPr b="0" i="0" sz="1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048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0480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0480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0480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04800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04800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5" name="Google Shape;35;p14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6" name="Google Shape;36;p14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7" name="Google Shape;37;p14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www.bing.com/videos/search?q=ser+crian%C3%A7a+%C3%A9+natural&amp;docid=608048609676559318&amp;mid=4F5F76A6A122C188E3614F5F76A6A1" TargetMode="External"/><Relationship Id="rId4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docs.google.com/forms/d/1tm6F2T-BAfQC3i4aG5ER6FlAOPTIQ7-gSdtJO323S5k/edit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www.youtube.com/watch?v=JOfYZ5gsdIw" TargetMode="External"/><Relationship Id="rId4" Type="http://schemas.openxmlformats.org/officeDocument/2006/relationships/hyperlink" Target="https://jamboard.google.com/d/1MFw1mIj4Dkbr7cetnEXyAcSAhMVgJTl50RumeniiNtU/edit?usp=sharing" TargetMode="External"/><Relationship Id="rId5" Type="http://schemas.openxmlformats.org/officeDocument/2006/relationships/hyperlink" Target="https://jamboard.google.com/d/1ZnO8XJelsZPMyPxelWixWpGoDdaL0dlrxDRpqM8zXis/edit?usp=sharing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"/>
          <p:cNvSpPr txBox="1"/>
          <p:nvPr>
            <p:ph type="ctrTitle"/>
          </p:nvPr>
        </p:nvSpPr>
        <p:spPr>
          <a:xfrm>
            <a:off x="1016001" y="400756"/>
            <a:ext cx="10488612" cy="148448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Calibri"/>
              <a:buNone/>
            </a:pPr>
            <a:r>
              <a:rPr b="1" lang="pt-BR" sz="4400">
                <a:latin typeface="Calibri"/>
                <a:ea typeface="Calibri"/>
                <a:cs typeface="Calibri"/>
                <a:sym typeface="Calibri"/>
              </a:rPr>
              <a:t>LETRAMENTO NA EDUCAÇÃO INFANTIL </a:t>
            </a:r>
            <a:br>
              <a:rPr lang="pt-BR" sz="4400">
                <a:latin typeface="Calibri"/>
                <a:ea typeface="Calibri"/>
                <a:cs typeface="Calibri"/>
                <a:sym typeface="Calibri"/>
              </a:rPr>
            </a:br>
            <a:endParaRPr sz="4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1"/>
          <p:cNvSpPr txBox="1"/>
          <p:nvPr>
            <p:ph idx="1" type="subTitle"/>
          </p:nvPr>
        </p:nvSpPr>
        <p:spPr>
          <a:xfrm>
            <a:off x="2589213" y="4777379"/>
            <a:ext cx="8915399" cy="16798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b="1" lang="pt-BR" sz="4000">
                <a:latin typeface="Calibri"/>
                <a:ea typeface="Calibri"/>
                <a:cs typeface="Calibri"/>
                <a:sym typeface="Calibri"/>
              </a:rPr>
              <a:t>1º encontro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 b="1" sz="4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b="1" lang="pt-BR">
                <a:latin typeface="Calibri"/>
                <a:ea typeface="Calibri"/>
                <a:cs typeface="Calibri"/>
                <a:sym typeface="Calibri"/>
              </a:rPr>
              <a:t>                                                                           Bárbara Guimarães – Site: Infância Livre de Consumismo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 b="1" sz="4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 b="1" sz="4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 b="1" sz="4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 b="1" sz="4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 b="1" sz="4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6" name="Google Shape;166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96708" y="1336431"/>
            <a:ext cx="5704949" cy="43844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1"/>
          <p:cNvSpPr txBox="1"/>
          <p:nvPr>
            <p:ph type="title"/>
          </p:nvPr>
        </p:nvSpPr>
        <p:spPr>
          <a:xfrm>
            <a:off x="2086709" y="175847"/>
            <a:ext cx="9496926" cy="25560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Century Gothic"/>
              <a:buNone/>
            </a:pPr>
            <a:r>
              <a:rPr b="1" lang="pt-BR" sz="2000"/>
              <a:t>Referências Bibliográficas</a:t>
            </a:r>
            <a:endParaRPr/>
          </a:p>
        </p:txBody>
      </p:sp>
      <p:sp>
        <p:nvSpPr>
          <p:cNvPr id="222" name="Google Shape;222;p11"/>
          <p:cNvSpPr txBox="1"/>
          <p:nvPr>
            <p:ph idx="1" type="body"/>
          </p:nvPr>
        </p:nvSpPr>
        <p:spPr>
          <a:xfrm>
            <a:off x="1981200" y="621323"/>
            <a:ext cx="9523412" cy="56153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34290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pt-BR"/>
              <a:t>Silva, Simone Oliveira de Andrade. </a:t>
            </a:r>
            <a:r>
              <a:rPr b="1" lang="pt-BR"/>
              <a:t>A educação infantil no Brasil: desenvolvimento e desafios ao longo da história. </a:t>
            </a:r>
            <a:r>
              <a:rPr lang="pt-BR"/>
              <a:t>cadernos cenpec | São Paulo | v.4 | n.1 | p.16-35 | jun. 2014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pt-BR"/>
              <a:t>Secretaria de Educação de Guarulhos. </a:t>
            </a:r>
            <a:r>
              <a:rPr b="1" lang="pt-BR"/>
              <a:t>Formação Permanente</a:t>
            </a:r>
            <a:r>
              <a:rPr lang="pt-BR"/>
              <a:t>. 2010</a:t>
            </a:r>
            <a:endParaRPr/>
          </a:p>
          <a:p>
            <a:pPr indent="-228600" lvl="0" marL="342900" rtl="0" algn="l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228600" lvl="0" marL="342900" rtl="0" algn="l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228600" lvl="0" marL="342900" rtl="0" algn="l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228600" lvl="0" marL="342900" rtl="0" algn="l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228600" lvl="0" marL="342900" rtl="0" algn="l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pt-BR">
                <a:solidFill>
                  <a:schemeClr val="dk1"/>
                </a:solidFill>
              </a:rPr>
              <a:t>Ser Criança é Natural </a:t>
            </a:r>
            <a:r>
              <a:rPr lang="pt-BR" u="sng">
                <a:solidFill>
                  <a:schemeClr val="dk1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https://www.bing.com/videos/search?q=ser+crian%C3%A7a+%C3%A9+natural&amp;docid=608048609676559318&amp;mid=4F5F76A6A122C188E3614F5F76A6A1</a:t>
            </a:r>
            <a:endParaRPr>
              <a:solidFill>
                <a:schemeClr val="dk1"/>
              </a:solidFill>
            </a:endParaRPr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pt-BR">
                <a:solidFill>
                  <a:schemeClr val="dk1"/>
                </a:solidFill>
              </a:rPr>
              <a:t>experienciasPelaJanela_SerCriancaÉNatural.pdf</a:t>
            </a:r>
            <a:endParaRPr/>
          </a:p>
          <a:p>
            <a:pPr indent="-228600" lvl="0" marL="342900" rtl="0" algn="l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228600" lvl="0" marL="342900" rtl="0" algn="l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228600" lvl="0" marL="342900" rtl="0" algn="l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228600" lvl="0" marL="342900" rtl="0" algn="l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223" name="Google Shape;223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28018" y="2860431"/>
            <a:ext cx="8896473" cy="1043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2"/>
          <p:cNvSpPr txBox="1"/>
          <p:nvPr>
            <p:ph type="title"/>
          </p:nvPr>
        </p:nvSpPr>
        <p:spPr>
          <a:xfrm>
            <a:off x="2592925" y="469725"/>
            <a:ext cx="8911800" cy="21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entury Gothic"/>
              <a:buNone/>
            </a:pPr>
            <a:r>
              <a:rPr b="1" lang="pt-BR">
                <a:solidFill>
                  <a:schemeClr val="dk1"/>
                </a:solidFill>
              </a:rPr>
              <a:t>Reflexão:</a:t>
            </a:r>
            <a:br>
              <a:rPr lang="pt-BR">
                <a:solidFill>
                  <a:schemeClr val="dk1"/>
                </a:solidFill>
              </a:rPr>
            </a:br>
            <a:r>
              <a:rPr lang="pt-BR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ALFABETIZAR OU NÃO NA EDUCAÇÃO INFANTIL?</a:t>
            </a:r>
            <a:br>
              <a:rPr lang="pt-BR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t-BR">
                <a:solidFill>
                  <a:srgbClr val="C00000"/>
                </a:solidFill>
              </a:rPr>
              <a:t>MENTIMEETER – fazer o link e colocar aqui</a:t>
            </a:r>
            <a:br>
              <a:rPr lang="pt-BR">
                <a:solidFill>
                  <a:srgbClr val="C00000"/>
                </a:solidFill>
              </a:rPr>
            </a:br>
            <a:r>
              <a:rPr lang="pt-BR">
                <a:solidFill>
                  <a:srgbClr val="C00000"/>
                </a:solidFill>
              </a:rPr>
              <a:t>Responder até o dia 25/3</a:t>
            </a:r>
            <a:endParaRPr>
              <a:solidFill>
                <a:srgbClr val="C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entury Gothic"/>
              <a:buNone/>
            </a:pPr>
            <a:br>
              <a:rPr lang="pt-BR">
                <a:solidFill>
                  <a:schemeClr val="dk1"/>
                </a:solidFill>
              </a:rPr>
            </a:br>
            <a:br>
              <a:rPr lang="pt-BR">
                <a:solidFill>
                  <a:schemeClr val="dk1"/>
                </a:solidFill>
              </a:rPr>
            </a:br>
            <a:r>
              <a:rPr lang="pt-BR"/>
              <a:t>AVALIAÇÃO</a:t>
            </a:r>
            <a:endParaRPr/>
          </a:p>
          <a:p>
            <a:pPr indent="-331470" lvl="0" marL="34290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🠶"/>
            </a:pPr>
            <a:r>
              <a:rPr lang="pt-BR" sz="1800">
                <a:solidFill>
                  <a:srgbClr val="FF0000"/>
                </a:solidFill>
              </a:rPr>
              <a:t>Responder até  o dia 23/3</a:t>
            </a:r>
            <a:endParaRPr sz="18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pt-BR" sz="1800" u="sng">
                <a:solidFill>
                  <a:schemeClr val="hlink"/>
                </a:solidFill>
                <a:hlinkClick r:id="rId3"/>
              </a:rPr>
              <a:t>https://docs.google.com/forms/d/1tm6F2T-BAfQC3i4aG5ER6FlAOPTIQ7-gSdtJO323S5k/edit</a:t>
            </a:r>
            <a:endParaRPr sz="18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t/>
            </a:r>
            <a:endParaRPr sz="18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entury Gothic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33333"/>
              <a:buFont typeface="Century Gothic"/>
              <a:buNone/>
            </a:pPr>
            <a:br>
              <a:rPr lang="pt-BR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pt-BR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pt-BR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pt-BR" sz="3100">
                <a:solidFill>
                  <a:schemeClr val="dk1"/>
                </a:solidFill>
              </a:rPr>
            </a:br>
            <a:endParaRPr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"/>
          <p:cNvSpPr txBox="1"/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alibri"/>
              <a:buNone/>
            </a:pPr>
            <a:r>
              <a:rPr lang="pt-BR">
                <a:latin typeface="Calibri"/>
                <a:ea typeface="Calibri"/>
                <a:cs typeface="Calibri"/>
                <a:sym typeface="Calibri"/>
              </a:rPr>
              <a:t>Objetivo do curso:</a:t>
            </a:r>
            <a:endParaRPr/>
          </a:p>
        </p:txBody>
      </p:sp>
      <p:sp>
        <p:nvSpPr>
          <p:cNvPr id="172" name="Google Shape;172;p2"/>
          <p:cNvSpPr txBox="1"/>
          <p:nvPr>
            <p:ph idx="1" type="body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800"/>
              <a:buChar char="🠶"/>
            </a:pPr>
            <a:r>
              <a:rPr lang="pt-B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Orientar o trabalho dos educadores de crianças de</a:t>
            </a:r>
            <a:r>
              <a:rPr lang="pt-BR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 e 5 anos, diante do dilema da alfabetização contribuindo para a reflexão do trabalho docente na perspectiva do letramento a partir dos fundamentos teóricos, contextos atuais e práticas</a:t>
            </a:r>
            <a:r>
              <a:rPr lang="pt-BR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indent="-165100" lvl="0" marL="342900" rtl="0" algn="l"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"/>
          <p:cNvSpPr txBox="1"/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pt-BR"/>
              <a:t>Objetivo do Encontro:</a:t>
            </a:r>
            <a:endParaRPr/>
          </a:p>
        </p:txBody>
      </p:sp>
      <p:sp>
        <p:nvSpPr>
          <p:cNvPr id="178" name="Google Shape;178;p3"/>
          <p:cNvSpPr txBox="1"/>
          <p:nvPr>
            <p:ph idx="1" type="body"/>
          </p:nvPr>
        </p:nvSpPr>
        <p:spPr>
          <a:xfrm>
            <a:off x="2589212" y="1512277"/>
            <a:ext cx="8915400" cy="43989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34290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342900" rtl="0" algn="l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000"/>
              <a:buChar char="🠶"/>
            </a:pP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Refletir sobre o papel do professor a partir da trajetória da Educação Infantil ;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000"/>
              <a:buChar char="🠶"/>
            </a:pP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Compreender a articulação entre o ensino remoto, o Programa Saberes em Casa, os roteiros de aprendizagem e revistas,  e a garantia dos direitos de aprendizagem dos educandos. </a:t>
            </a:r>
            <a:endParaRPr sz="2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"/>
          <p:cNvSpPr txBox="1"/>
          <p:nvPr>
            <p:ph type="title"/>
          </p:nvPr>
        </p:nvSpPr>
        <p:spPr>
          <a:xfrm>
            <a:off x="2589213" y="316524"/>
            <a:ext cx="8915400" cy="4806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Calibri"/>
              <a:buNone/>
            </a:pPr>
            <a:r>
              <a:rPr lang="pt-BR" sz="2400">
                <a:latin typeface="Calibri"/>
                <a:ea typeface="Calibri"/>
                <a:cs typeface="Calibri"/>
                <a:sym typeface="Calibri"/>
              </a:rPr>
              <a:t>APRESENTAÇÃO DO CURSO</a:t>
            </a:r>
            <a:endParaRPr/>
          </a:p>
        </p:txBody>
      </p:sp>
      <p:sp>
        <p:nvSpPr>
          <p:cNvPr id="184" name="Google Shape;184;p4"/>
          <p:cNvSpPr txBox="1"/>
          <p:nvPr>
            <p:ph idx="1" type="body"/>
          </p:nvPr>
        </p:nvSpPr>
        <p:spPr>
          <a:xfrm>
            <a:off x="2661137" y="844062"/>
            <a:ext cx="8843473" cy="55306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b="1" lang="pt-BR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Conteúdo Programático: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ct val="100000"/>
              <a:buChar char="🠶"/>
            </a:pPr>
            <a:r>
              <a:rPr lang="pt-BR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Trajetória da Educação Infantil e o papel do professor na garantia dos direitos de aprendizagem. Saberes em casa, ensino remoto, roteiros de aprendizagem e revista.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ct val="100000"/>
              <a:buChar char="🠶"/>
            </a:pPr>
            <a:r>
              <a:rPr lang="pt-BR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 a criança pequena aprende e as diferentes linguagens e expressões no desenvolvimento integral.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ct val="100000"/>
              <a:buChar char="🠶"/>
            </a:pPr>
            <a:r>
              <a:rPr lang="pt-BR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 Planejamento, registros e a avaliação na Educação Infantil  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ct val="100000"/>
              <a:buChar char="🠶"/>
            </a:pPr>
            <a:r>
              <a:rPr lang="pt-BR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Currículo, práticas, vivências e mediações; Espaços, tempos e recursos na Ed. Infantil.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54940" lvl="0" marL="342900" rtl="0" algn="l"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54940" lvl="0" marL="342900" rtl="0" algn="l"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indent="-154940" lvl="0" marL="342900" rtl="0" algn="l"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indent="-237172" lvl="0" marL="342900" rtl="0" algn="l"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37172" lvl="0" marL="342900" rtl="0" algn="l"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37172" lvl="0" marL="342900" rtl="0" algn="l"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37172" lvl="0" marL="342900" rtl="0" algn="l"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237172" lvl="0" marL="342900" rtl="0" algn="l"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5"/>
          <p:cNvSpPr txBox="1"/>
          <p:nvPr>
            <p:ph type="title"/>
          </p:nvPr>
        </p:nvSpPr>
        <p:spPr>
          <a:xfrm>
            <a:off x="820616" y="269632"/>
            <a:ext cx="10683996" cy="12074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pt-B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Estrutura do Curso: 4 encontros virtuais pela plataforma Teams de 2 horas cada</a:t>
            </a:r>
            <a:br>
              <a:rPr lang="pt-BR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800"/>
          </a:p>
        </p:txBody>
      </p:sp>
      <p:sp>
        <p:nvSpPr>
          <p:cNvPr id="190" name="Google Shape;190;p5"/>
          <p:cNvSpPr txBox="1"/>
          <p:nvPr>
            <p:ph idx="1" type="body"/>
          </p:nvPr>
        </p:nvSpPr>
        <p:spPr>
          <a:xfrm>
            <a:off x="2020712" y="1603021"/>
            <a:ext cx="9483900" cy="49558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b="1" lang="pt-BR" sz="2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Orientações: 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▪"/>
            </a:pPr>
            <a:r>
              <a:rPr lang="pt-BR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Lista de presença</a:t>
            </a:r>
            <a:endParaRPr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000"/>
              <a:buFont typeface="Noto Sans Symbols"/>
              <a:buChar char="▪"/>
            </a:pP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Encontros sem intervalo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000"/>
              <a:buFont typeface="Noto Sans Symbols"/>
              <a:buChar char="▪"/>
            </a:pP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Respeitar a todos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000"/>
              <a:buFont typeface="Noto Sans Symbols"/>
              <a:buChar char="▪"/>
            </a:pP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Levantar a mão para pedir a palavra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000"/>
              <a:buFont typeface="Noto Sans Symbols"/>
              <a:buChar char="▪"/>
            </a:pP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Enviar as atividades solicitadas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000"/>
              <a:buFont typeface="Noto Sans Symbols"/>
              <a:buChar char="▪"/>
            </a:pP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Participação de todos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000"/>
              <a:buFont typeface="Noto Sans Symbols"/>
              <a:buChar char="▪"/>
            </a:pP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Não tem certificação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6"/>
          <p:cNvSpPr txBox="1"/>
          <p:nvPr>
            <p:ph type="title"/>
          </p:nvPr>
        </p:nvSpPr>
        <p:spPr>
          <a:xfrm>
            <a:off x="2592925" y="281825"/>
            <a:ext cx="8911800" cy="10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alibri"/>
              <a:buNone/>
            </a:pPr>
            <a:r>
              <a:rPr lang="pt-BR">
                <a:latin typeface="Calibri"/>
                <a:ea typeface="Calibri"/>
                <a:cs typeface="Calibri"/>
                <a:sym typeface="Calibri"/>
              </a:rPr>
              <a:t>Dinâmica de acolhimento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6"/>
          <p:cNvSpPr txBox="1"/>
          <p:nvPr>
            <p:ph idx="1" type="body"/>
          </p:nvPr>
        </p:nvSpPr>
        <p:spPr>
          <a:xfrm>
            <a:off x="2082900" y="1143000"/>
            <a:ext cx="8915400" cy="46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pt-BR" u="sng">
                <a:solidFill>
                  <a:schemeClr val="hlink"/>
                </a:solidFill>
                <a:hlinkClick r:id="rId3"/>
              </a:rPr>
              <a:t>(588) O Livro dos Sentimentos - YouTube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Century Gothic"/>
              <a:buNone/>
            </a:pPr>
            <a:r>
              <a:rPr lang="pt-BR" sz="3200">
                <a:solidFill>
                  <a:srgbClr val="262626"/>
                </a:solidFill>
              </a:rPr>
              <a:t>Jamboard </a:t>
            </a:r>
            <a:r>
              <a:rPr lang="pt-BR" sz="3200">
                <a:solidFill>
                  <a:srgbClr val="C00000"/>
                </a:solidFill>
              </a:rPr>
              <a:t>2020-Jamboard (link)</a:t>
            </a:r>
            <a:endParaRPr sz="3200">
              <a:solidFill>
                <a:srgbClr val="C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Century Gothic"/>
              <a:buNone/>
            </a:pPr>
            <a:r>
              <a:rPr lang="pt-BR" sz="3200" u="sng">
                <a:solidFill>
                  <a:schemeClr val="hlink"/>
                </a:solidFill>
                <a:hlinkClick r:id="rId4"/>
              </a:rPr>
              <a:t>https://jamboard.google.com/d/1MFw1mIj4Dkbr7cetnEXyAcSAhMVgJTl50RumeniiNtU/edit?usp=sharing</a:t>
            </a:r>
            <a:endParaRPr sz="3200">
              <a:solidFill>
                <a:srgbClr val="C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Century Gothic"/>
              <a:buNone/>
            </a:pPr>
            <a:r>
              <a:t/>
            </a:r>
            <a:endParaRPr sz="3200">
              <a:solidFill>
                <a:srgbClr val="C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Century Gothic"/>
              <a:buNone/>
            </a:pPr>
            <a:r>
              <a:rPr lang="pt-BR" sz="3200" u="sng">
                <a:solidFill>
                  <a:schemeClr val="hlink"/>
                </a:solidFill>
                <a:hlinkClick r:id="rId5"/>
              </a:rPr>
              <a:t>https://jamboard.google.com/d/1ZnO8XJelsZPMyPxelWixWpGoDdaL0dlrxDRpqM8zXis/edit?usp=sharing</a:t>
            </a:r>
            <a:endParaRPr sz="3200">
              <a:solidFill>
                <a:srgbClr val="C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Century Gothic"/>
              <a:buNone/>
            </a:pPr>
            <a:r>
              <a:t/>
            </a:r>
            <a:endParaRPr sz="3200">
              <a:solidFill>
                <a:srgbClr val="C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b="1" lang="pt-BR" sz="2400">
                <a:solidFill>
                  <a:srgbClr val="595959"/>
                </a:solidFill>
              </a:rPr>
              <a:t>Às vezes dá vontade de......</a:t>
            </a:r>
            <a:endParaRPr b="1" sz="2400">
              <a:solidFill>
                <a:srgbClr val="59595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Century Gothic"/>
              <a:buNone/>
            </a:pPr>
            <a:r>
              <a:t/>
            </a:r>
            <a:endParaRPr sz="320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9"/>
          <p:cNvSpPr txBox="1"/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alibri"/>
              <a:buNone/>
            </a:pPr>
            <a:r>
              <a:rPr lang="pt-BR">
                <a:latin typeface="Calibri"/>
                <a:ea typeface="Calibri"/>
                <a:cs typeface="Calibri"/>
                <a:sym typeface="Calibri"/>
              </a:rPr>
              <a:t>WORD CLOUD...</a:t>
            </a:r>
            <a:endParaRPr/>
          </a:p>
        </p:txBody>
      </p:sp>
      <p:sp>
        <p:nvSpPr>
          <p:cNvPr id="202" name="Google Shape;202;p9"/>
          <p:cNvSpPr txBox="1"/>
          <p:nvPr>
            <p:ph idx="1" type="body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ctr">
              <a:spcBef>
                <a:spcPts val="0"/>
              </a:spcBef>
              <a:spcAft>
                <a:spcPts val="0"/>
              </a:spcAft>
              <a:buSzPts val="4000"/>
              <a:buChar char="🠶"/>
            </a:pPr>
            <a:r>
              <a:rPr lang="pt-BR" sz="4000">
                <a:latin typeface="Calibri"/>
                <a:ea typeface="Calibri"/>
                <a:cs typeface="Calibri"/>
                <a:sym typeface="Calibri"/>
              </a:rPr>
              <a:t>O que você considera importante no trabalho com crianças de 4 e 5 anos?</a:t>
            </a:r>
            <a:endParaRPr/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 sz="4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8"/>
          <p:cNvSpPr txBox="1"/>
          <p:nvPr>
            <p:ph type="title"/>
          </p:nvPr>
        </p:nvSpPr>
        <p:spPr>
          <a:xfrm>
            <a:off x="2589212" y="609600"/>
            <a:ext cx="8915399" cy="3117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</a:pPr>
            <a:r>
              <a:t/>
            </a:r>
            <a:endParaRPr/>
          </a:p>
        </p:txBody>
      </p:sp>
      <p:sp>
        <p:nvSpPr>
          <p:cNvPr id="208" name="Google Shape;208;p8"/>
          <p:cNvSpPr txBox="1"/>
          <p:nvPr>
            <p:ph idx="1" type="body"/>
          </p:nvPr>
        </p:nvSpPr>
        <p:spPr>
          <a:xfrm>
            <a:off x="2600935" y="3974123"/>
            <a:ext cx="8915399" cy="15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pt-BR" sz="2400"/>
              <a:t>Mas nem sempre foi assim.....</a:t>
            </a:r>
            <a:endParaRPr b="1" sz="2400"/>
          </a:p>
        </p:txBody>
      </p:sp>
      <p:pic>
        <p:nvPicPr>
          <p:cNvPr id="209" name="Google Shape;209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77108" y="326724"/>
            <a:ext cx="9542584" cy="32488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0"/>
          <p:cNvSpPr txBox="1"/>
          <p:nvPr>
            <p:ph type="ctrTitle"/>
          </p:nvPr>
        </p:nvSpPr>
        <p:spPr>
          <a:xfrm>
            <a:off x="1981201" y="679939"/>
            <a:ext cx="9523412" cy="99646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Century Gothic"/>
              <a:buNone/>
            </a:pPr>
            <a:r>
              <a:rPr lang="pt-BR" sz="2800"/>
              <a:t>Como as aprendizagens </a:t>
            </a:r>
            <a:r>
              <a:rPr lang="pt-BR" sz="2800"/>
              <a:t>têm</a:t>
            </a:r>
            <a:r>
              <a:rPr lang="pt-BR" sz="2800"/>
              <a:t> sido articuladas, considerando o projeto da escola e o Programa Saberes em Casa?</a:t>
            </a:r>
            <a:endParaRPr sz="2800"/>
          </a:p>
        </p:txBody>
      </p:sp>
      <p:sp>
        <p:nvSpPr>
          <p:cNvPr id="215" name="Google Shape;215;p10"/>
          <p:cNvSpPr txBox="1"/>
          <p:nvPr>
            <p:ph idx="1" type="subTitle"/>
          </p:nvPr>
        </p:nvSpPr>
        <p:spPr>
          <a:xfrm>
            <a:off x="2121877" y="2297723"/>
            <a:ext cx="9382735" cy="36059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</p:txBody>
      </p:sp>
      <p:pic>
        <p:nvPicPr>
          <p:cNvPr id="216" name="Google Shape;216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025" y="1690825"/>
            <a:ext cx="11991975" cy="44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acho">
  <a:themeElements>
    <a:clrScheme name="Wisp">
      <a:dk1>
        <a:srgbClr val="000000"/>
      </a:dk1>
      <a:lt1>
        <a:srgbClr val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2019-07-26T12:43:38Z</dcterms:created>
  <dc:creator>Sandra Soria</dc:creator>
</cp:coreProperties>
</file>