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iOwM+1nt4dsaf5mQYeH6/ZP0jO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2E4011F-B3CE-4796-B370-283D3F493A45}">
  <a:tblStyle styleId="{12E4011F-B3CE-4796-B370-283D3F493A4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2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accent2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  <a:tblStyle styleId="{A615B080-7CDF-49FC-9414-77C73037AA34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2">
              <a:alpha val="40000"/>
            </a:schemeClr>
          </a:solidFill>
        </a:fill>
      </a:tcStyle>
    </a:band1H>
    <a:band2H>
      <a:tcTxStyle/>
    </a:band2H>
    <a:band1V>
      <a:tcTxStyle/>
      <a:tcStyle>
        <a:tcBdr>
          <a:top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TxStyle/>
    </a:band2V>
    <a:lastCol>
      <a:tcTxStyle b="on" i="off"/>
      <a:tcStyle>
        <a:tcBdr>
          <a:lef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lastCol>
    <a:firstCol>
      <a:tcTxStyle b="on" i="off"/>
      <a:tcStyle>
        <a:tcBdr>
          <a:lef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firstCol>
    <a:lastRow>
      <a:tcTxStyle b="on" i="off"/>
      <a:tcStyle>
        <a:tcBdr>
          <a:lef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2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5" name="Google Shape;23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e59214002a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1" name="Google Shape;241;ge59214002a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7" name="Google Shape;247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4" name="Google Shape;25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e59214002a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ge59214002a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ge59214002a_0_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p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NOTA: Para alterar as imagens no slide, selecione e exclua uma imagem. Em seguida, clique no ícone Inserir Imagem no espaço reservado para inserir sua própria imagem.</a:t>
            </a:r>
            <a:endParaRPr/>
          </a:p>
        </p:txBody>
      </p:sp>
      <p:sp>
        <p:nvSpPr>
          <p:cNvPr id="192" name="Google Shape;19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" name="Google Shape;208;p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5" name="Google Shape;215;p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2" name="Google Shape;222;p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9" name="Google Shape;229;p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showMasterSp="0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6"/>
          <p:cNvPicPr preferRelativeResize="0"/>
          <p:nvPr/>
        </p:nvPicPr>
        <p:blipFill rotWithShape="1">
          <a:blip r:embed="rId2">
            <a:alphaModFix/>
          </a:blip>
          <a:srcRect b="422" l="2124" r="323" t="0"/>
          <a:stretch/>
        </p:blipFill>
        <p:spPr>
          <a:xfrm>
            <a:off x="1524" y="1"/>
            <a:ext cx="121889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6"/>
          <p:cNvSpPr txBox="1"/>
          <p:nvPr>
            <p:ph type="ctrTitle"/>
          </p:nvPr>
        </p:nvSpPr>
        <p:spPr>
          <a:xfrm>
            <a:off x="838200" y="533400"/>
            <a:ext cx="84582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" type="subTitle"/>
          </p:nvPr>
        </p:nvSpPr>
        <p:spPr>
          <a:xfrm>
            <a:off x="838200" y="2438400"/>
            <a:ext cx="7086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8"/>
          <p:cNvSpPr txBox="1"/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8"/>
          <p:cNvSpPr txBox="1"/>
          <p:nvPr>
            <p:ph idx="1" type="body"/>
          </p:nvPr>
        </p:nvSpPr>
        <p:spPr>
          <a:xfrm rot="5400000">
            <a:off x="4358640" y="-1005840"/>
            <a:ext cx="3474720" cy="91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8"/>
          <p:cNvSpPr txBox="1"/>
          <p:nvPr>
            <p:ph idx="11" type="ftr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8"/>
          <p:cNvSpPr txBox="1"/>
          <p:nvPr>
            <p:ph idx="10" type="dt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8"/>
          <p:cNvSpPr txBox="1"/>
          <p:nvPr>
            <p:ph idx="12" type="sldNum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9"/>
          <p:cNvSpPr txBox="1"/>
          <p:nvPr>
            <p:ph type="title"/>
          </p:nvPr>
        </p:nvSpPr>
        <p:spPr>
          <a:xfrm rot="5400000">
            <a:off x="7283450" y="1920876"/>
            <a:ext cx="4940300" cy="18287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9"/>
          <p:cNvSpPr txBox="1"/>
          <p:nvPr>
            <p:ph idx="1" type="body"/>
          </p:nvPr>
        </p:nvSpPr>
        <p:spPr>
          <a:xfrm rot="5400000">
            <a:off x="2482850" y="-593725"/>
            <a:ext cx="49403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9"/>
          <p:cNvSpPr txBox="1"/>
          <p:nvPr>
            <p:ph idx="11" type="ftr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9"/>
          <p:cNvSpPr txBox="1"/>
          <p:nvPr>
            <p:ph idx="10" type="dt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9"/>
          <p:cNvSpPr txBox="1"/>
          <p:nvPr>
            <p:ph idx="12" type="sldNum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3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6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36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3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7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7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23" name="Google Shape;123;p3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8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8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9" name="Google Shape;129;p3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9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9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5" name="Google Shape;135;p39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39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7" name="Google Shape;137;p39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3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0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40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4" name="Google Shape;144;p40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5" name="Google Shape;145;p4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4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4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1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41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Google Shape;151;p41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52" name="Google Shape;152;p4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4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4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/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0"/>
          <p:cNvSpPr txBox="1"/>
          <p:nvPr>
            <p:ph idx="1" type="body"/>
          </p:nvPr>
        </p:nvSpPr>
        <p:spPr>
          <a:xfrm>
            <a:off x="4724400" y="1828800"/>
            <a:ext cx="5943600" cy="3476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55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3" name="Google Shape;23;p20"/>
          <p:cNvSpPr txBox="1"/>
          <p:nvPr>
            <p:ph idx="2" type="body"/>
          </p:nvPr>
        </p:nvSpPr>
        <p:spPr>
          <a:xfrm>
            <a:off x="1523999" y="1828800"/>
            <a:ext cx="2926080" cy="3476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4" name="Google Shape;24;p20"/>
          <p:cNvSpPr txBox="1"/>
          <p:nvPr>
            <p:ph idx="11" type="ftr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0" type="dt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0"/>
          <p:cNvSpPr txBox="1"/>
          <p:nvPr>
            <p:ph idx="12" type="sldNum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42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4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4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4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3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43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p4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4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4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>
  <p:cSld name="Imagem com Legenda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/>
          <p:nvPr/>
        </p:nvSpPr>
        <p:spPr>
          <a:xfrm>
            <a:off x="804333" y="1695450"/>
            <a:ext cx="5596467" cy="3295650"/>
          </a:xfrm>
          <a:custGeom>
            <a:rect b="b" l="l" r="r" t="t"/>
            <a:pathLst>
              <a:path extrusionOk="0" h="986" w="1347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rotWithShape="0" algn="tl" dir="2700000" dist="63500">
              <a:srgbClr val="000000">
                <a:alpha val="2941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8"/>
          <p:cNvSpPr txBox="1"/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descr="Um espaço reservado vazio para adicionar uma imagem. Clique no espaço reservado e selecione a imagem que você deseja adicionar" id="30" name="Google Shape;30;p18"/>
          <p:cNvSpPr/>
          <p:nvPr>
            <p:ph idx="2" type="pic"/>
          </p:nvPr>
        </p:nvSpPr>
        <p:spPr>
          <a:xfrm>
            <a:off x="1006022" y="1874520"/>
            <a:ext cx="5193089" cy="2937510"/>
          </a:xfrm>
          <a:prstGeom prst="rect">
            <a:avLst/>
          </a:prstGeom>
          <a:solidFill>
            <a:srgbClr val="D3E8F5"/>
          </a:solidFill>
          <a:ln>
            <a:noFill/>
          </a:ln>
        </p:spPr>
        <p:txBody>
          <a:bodyPr anchorCtr="0" anchor="t" bIns="45700" lIns="91425" spcFirstLastPara="1" rIns="91425" wrap="square" tIns="36575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18"/>
          <p:cNvSpPr txBox="1"/>
          <p:nvPr>
            <p:ph idx="1" type="body"/>
          </p:nvPr>
        </p:nvSpPr>
        <p:spPr>
          <a:xfrm>
            <a:off x="7010400" y="2245995"/>
            <a:ext cx="3657600" cy="2194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2" name="Google Shape;32;p18"/>
          <p:cNvSpPr txBox="1"/>
          <p:nvPr>
            <p:ph idx="11" type="ftr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0" type="dt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12" type="sldNum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 txBox="1"/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" type="body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0" type="dt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12" type="sldNum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showMasterSp="0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9"/>
          <p:cNvPicPr preferRelativeResize="0"/>
          <p:nvPr/>
        </p:nvPicPr>
        <p:blipFill rotWithShape="1">
          <a:blip r:embed="rId2">
            <a:alphaModFix/>
          </a:blip>
          <a:srcRect b="0" l="434" r="0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9"/>
          <p:cNvSpPr txBox="1"/>
          <p:nvPr>
            <p:ph type="title"/>
          </p:nvPr>
        </p:nvSpPr>
        <p:spPr>
          <a:xfrm>
            <a:off x="3352800" y="533400"/>
            <a:ext cx="73152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" type="body"/>
          </p:nvPr>
        </p:nvSpPr>
        <p:spPr>
          <a:xfrm>
            <a:off x="3352800" y="2438400"/>
            <a:ext cx="5486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09090"/>
              </a:buClr>
              <a:buSzPts val="2000"/>
              <a:buNone/>
              <a:defRPr sz="20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800"/>
              <a:buNone/>
              <a:defRPr sz="18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600"/>
              <a:buNone/>
              <a:defRPr sz="1600">
                <a:solidFill>
                  <a:srgbClr val="909090"/>
                </a:solidFill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nco Imagens" showMasterSp="0">
  <p:cSld name="Cinco Imagen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3" y="283"/>
            <a:ext cx="12188952" cy="685971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2"/>
          <p:cNvSpPr txBox="1"/>
          <p:nvPr>
            <p:ph type="title"/>
          </p:nvPr>
        </p:nvSpPr>
        <p:spPr>
          <a:xfrm>
            <a:off x="9677400" y="365126"/>
            <a:ext cx="2133600" cy="15398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mes New Roman"/>
              <a:buNone/>
              <a:defRPr sz="2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/>
          <p:nvPr/>
        </p:nvSpPr>
        <p:spPr>
          <a:xfrm>
            <a:off x="4182533" y="265044"/>
            <a:ext cx="5232399" cy="3020023"/>
          </a:xfrm>
          <a:custGeom>
            <a:rect b="b" l="l" r="r" t="t"/>
            <a:pathLst>
              <a:path extrusionOk="0" h="1275" w="933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rotWithShape="0" algn="tl" dir="2700000" dist="63500">
              <a:srgbClr val="000000">
                <a:alpha val="2941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Um espaço reservado vazio para adicionar uma imagem. Clique no espaço reservado e selecione a imagem que você deseja adicionar" id="49" name="Google Shape;49;p22"/>
          <p:cNvSpPr/>
          <p:nvPr>
            <p:ph idx="2" type="pic"/>
          </p:nvPr>
        </p:nvSpPr>
        <p:spPr>
          <a:xfrm>
            <a:off x="4424435" y="436315"/>
            <a:ext cx="4748594" cy="2677481"/>
          </a:xfrm>
          <a:prstGeom prst="rect">
            <a:avLst/>
          </a:prstGeom>
          <a:solidFill>
            <a:srgbClr val="D3E8F5"/>
          </a:solidFill>
          <a:ln>
            <a:noFill/>
          </a:ln>
        </p:spPr>
        <p:txBody>
          <a:bodyPr anchorCtr="0" anchor="t" bIns="45700" lIns="91425" spcFirstLastPara="1" rIns="91425" wrap="square" tIns="36575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22"/>
          <p:cNvSpPr/>
          <p:nvPr/>
        </p:nvSpPr>
        <p:spPr>
          <a:xfrm>
            <a:off x="816188" y="384723"/>
            <a:ext cx="3146212" cy="1894677"/>
          </a:xfrm>
          <a:custGeom>
            <a:rect b="b" l="l" r="r" t="t"/>
            <a:pathLst>
              <a:path extrusionOk="0" h="1275" w="933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rotWithShape="0" algn="tl" dir="2700000" dist="63500">
              <a:srgbClr val="000000">
                <a:alpha val="2941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Um espaço reservado vazio para adicionar uma imagem. Clique no espaço reservado e selecione a imagem que você deseja adicionar" id="51" name="Google Shape;51;p22"/>
          <p:cNvSpPr/>
          <p:nvPr>
            <p:ph idx="3" type="pic"/>
          </p:nvPr>
        </p:nvSpPr>
        <p:spPr>
          <a:xfrm>
            <a:off x="1013022" y="538232"/>
            <a:ext cx="2752545" cy="1587658"/>
          </a:xfrm>
          <a:prstGeom prst="rect">
            <a:avLst/>
          </a:prstGeom>
          <a:solidFill>
            <a:srgbClr val="D3E8F5"/>
          </a:solidFill>
          <a:ln>
            <a:noFill/>
          </a:ln>
        </p:spPr>
        <p:txBody>
          <a:bodyPr anchorCtr="0" anchor="t" bIns="45700" lIns="91425" spcFirstLastPara="1" rIns="91425" wrap="square" tIns="1828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22"/>
          <p:cNvSpPr/>
          <p:nvPr/>
        </p:nvSpPr>
        <p:spPr>
          <a:xfrm>
            <a:off x="816188" y="2478361"/>
            <a:ext cx="3146212" cy="1894677"/>
          </a:xfrm>
          <a:custGeom>
            <a:rect b="b" l="l" r="r" t="t"/>
            <a:pathLst>
              <a:path extrusionOk="0" h="1275" w="933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rotWithShape="0" algn="tl" dir="2700000" dist="63500">
              <a:srgbClr val="000000">
                <a:alpha val="2941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Um espaço reservado vazio para adicionar uma imagem. Clique no espaço reservado e selecione a imagem que você deseja adicionar" id="53" name="Google Shape;53;p22"/>
          <p:cNvSpPr/>
          <p:nvPr>
            <p:ph idx="4" type="pic"/>
          </p:nvPr>
        </p:nvSpPr>
        <p:spPr>
          <a:xfrm>
            <a:off x="1013022" y="2631870"/>
            <a:ext cx="2752545" cy="1587658"/>
          </a:xfrm>
          <a:prstGeom prst="rect">
            <a:avLst/>
          </a:prstGeom>
          <a:solidFill>
            <a:srgbClr val="D3E8F5"/>
          </a:solidFill>
          <a:ln>
            <a:noFill/>
          </a:ln>
        </p:spPr>
        <p:txBody>
          <a:bodyPr anchorCtr="0" anchor="t" bIns="45700" lIns="91425" spcFirstLastPara="1" rIns="91425" wrap="square" tIns="1828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22"/>
          <p:cNvSpPr/>
          <p:nvPr/>
        </p:nvSpPr>
        <p:spPr>
          <a:xfrm>
            <a:off x="816188" y="4571999"/>
            <a:ext cx="3146212" cy="1894677"/>
          </a:xfrm>
          <a:custGeom>
            <a:rect b="b" l="l" r="r" t="t"/>
            <a:pathLst>
              <a:path extrusionOk="0" h="1275" w="933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rotWithShape="0" algn="tl" dir="2700000" dist="63500">
              <a:srgbClr val="000000">
                <a:alpha val="2941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Um espaço reservado vazio para adicionar uma imagem. Clique no espaço reservado e selecione a imagem que você deseja adicionar" id="55" name="Google Shape;55;p22"/>
          <p:cNvSpPr/>
          <p:nvPr>
            <p:ph idx="5" type="pic"/>
          </p:nvPr>
        </p:nvSpPr>
        <p:spPr>
          <a:xfrm>
            <a:off x="1013022" y="4725508"/>
            <a:ext cx="2752545" cy="1587658"/>
          </a:xfrm>
          <a:prstGeom prst="rect">
            <a:avLst/>
          </a:prstGeom>
          <a:solidFill>
            <a:srgbClr val="D3E8F5"/>
          </a:solidFill>
          <a:ln>
            <a:noFill/>
          </a:ln>
        </p:spPr>
        <p:txBody>
          <a:bodyPr anchorCtr="0" anchor="t" bIns="45700" lIns="91425" spcFirstLastPara="1" rIns="91425" wrap="square" tIns="1828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22"/>
          <p:cNvSpPr/>
          <p:nvPr/>
        </p:nvSpPr>
        <p:spPr>
          <a:xfrm>
            <a:off x="4182533" y="3448511"/>
            <a:ext cx="5232399" cy="3020023"/>
          </a:xfrm>
          <a:custGeom>
            <a:rect b="b" l="l" r="r" t="t"/>
            <a:pathLst>
              <a:path extrusionOk="0" h="1275" w="933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rotWithShape="0" algn="tl" dir="2700000" dist="63500">
              <a:srgbClr val="000000">
                <a:alpha val="2941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Um espaço reservado vazio para adicionar uma imagem. Clique no espaço reservado e selecione a imagem que você deseja adicionar" id="57" name="Google Shape;57;p22"/>
          <p:cNvSpPr/>
          <p:nvPr>
            <p:ph idx="6" type="pic"/>
          </p:nvPr>
        </p:nvSpPr>
        <p:spPr>
          <a:xfrm>
            <a:off x="4424435" y="3619782"/>
            <a:ext cx="4748594" cy="2677481"/>
          </a:xfrm>
          <a:prstGeom prst="rect">
            <a:avLst/>
          </a:prstGeom>
          <a:solidFill>
            <a:srgbClr val="D3E8F5"/>
          </a:solidFill>
          <a:ln>
            <a:noFill/>
          </a:ln>
        </p:spPr>
        <p:txBody>
          <a:bodyPr anchorCtr="0" anchor="t" bIns="45700" lIns="91425" spcFirstLastPara="1" rIns="91425" wrap="square" tIns="36575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is Conteúdos" type="twoObj">
  <p:cSld name="TWO_OBJECTS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/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" type="body"/>
          </p:nvPr>
        </p:nvSpPr>
        <p:spPr>
          <a:xfrm>
            <a:off x="1524000" y="1825625"/>
            <a:ext cx="438912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25"/>
          <p:cNvSpPr txBox="1"/>
          <p:nvPr>
            <p:ph idx="2" type="body"/>
          </p:nvPr>
        </p:nvSpPr>
        <p:spPr>
          <a:xfrm>
            <a:off x="6278880" y="1825625"/>
            <a:ext cx="438912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25"/>
          <p:cNvSpPr txBox="1"/>
          <p:nvPr>
            <p:ph idx="11" type="ftr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idx="10" type="dt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2" type="sldNum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/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1" type="body"/>
          </p:nvPr>
        </p:nvSpPr>
        <p:spPr>
          <a:xfrm>
            <a:off x="1524000" y="1828799"/>
            <a:ext cx="4389120" cy="795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8C3A"/>
              </a:buClr>
              <a:buSzPts val="2400"/>
              <a:buNone/>
              <a:defRPr b="0" sz="2400">
                <a:solidFill>
                  <a:srgbClr val="398C3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8" name="Google Shape;68;p26"/>
          <p:cNvSpPr txBox="1"/>
          <p:nvPr>
            <p:ph idx="2" type="body"/>
          </p:nvPr>
        </p:nvSpPr>
        <p:spPr>
          <a:xfrm>
            <a:off x="1524000" y="2624666"/>
            <a:ext cx="4389120" cy="267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26"/>
          <p:cNvSpPr txBox="1"/>
          <p:nvPr>
            <p:ph idx="3" type="body"/>
          </p:nvPr>
        </p:nvSpPr>
        <p:spPr>
          <a:xfrm>
            <a:off x="6278880" y="1828799"/>
            <a:ext cx="4389120" cy="795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8C3A"/>
              </a:buClr>
              <a:buSzPts val="2400"/>
              <a:buNone/>
              <a:defRPr b="0" sz="2400">
                <a:solidFill>
                  <a:srgbClr val="398C3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0" name="Google Shape;70;p26"/>
          <p:cNvSpPr txBox="1"/>
          <p:nvPr>
            <p:ph idx="4" type="body"/>
          </p:nvPr>
        </p:nvSpPr>
        <p:spPr>
          <a:xfrm>
            <a:off x="6278880" y="2624666"/>
            <a:ext cx="4389120" cy="267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1" type="ftr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6"/>
          <p:cNvSpPr txBox="1"/>
          <p:nvPr>
            <p:ph idx="10" type="dt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"/>
          <p:cNvSpPr txBox="1"/>
          <p:nvPr>
            <p:ph idx="12" type="sldNum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ês Imagens com Legendas" showMasterSp="0">
  <p:cSld name="Três Imagens com Legenda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55" y="1716"/>
            <a:ext cx="12188952" cy="6856284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7"/>
          <p:cNvSpPr txBox="1"/>
          <p:nvPr>
            <p:ph type="title"/>
          </p:nvPr>
        </p:nvSpPr>
        <p:spPr>
          <a:xfrm>
            <a:off x="1028580" y="5305424"/>
            <a:ext cx="8104083" cy="5799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mes New Roman"/>
              <a:buNone/>
              <a:defRPr sz="2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/>
          <p:nvPr/>
        </p:nvSpPr>
        <p:spPr>
          <a:xfrm>
            <a:off x="762000" y="933449"/>
            <a:ext cx="5334000" cy="4109465"/>
          </a:xfrm>
          <a:custGeom>
            <a:rect b="b" l="l" r="r" t="t"/>
            <a:pathLst>
              <a:path extrusionOk="0" h="1275" w="933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rotWithShape="0" algn="tl" dir="2700000" dist="63500">
              <a:srgbClr val="000000">
                <a:alpha val="2941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Um espaço reservado vazio para adicionar uma imagem. Clique no espaço reservado e selecione a imagem que você deseja adicionar" id="78" name="Google Shape;78;p27"/>
          <p:cNvSpPr/>
          <p:nvPr>
            <p:ph idx="2" type="pic"/>
          </p:nvPr>
        </p:nvSpPr>
        <p:spPr>
          <a:xfrm>
            <a:off x="991888" y="1113022"/>
            <a:ext cx="4874224" cy="3750319"/>
          </a:xfrm>
          <a:prstGeom prst="rect">
            <a:avLst/>
          </a:prstGeom>
          <a:solidFill>
            <a:srgbClr val="D3E8F5"/>
          </a:solidFill>
          <a:ln>
            <a:noFill/>
          </a:ln>
        </p:spPr>
        <p:txBody>
          <a:bodyPr anchorCtr="0" anchor="t" bIns="45700" lIns="91425" spcFirstLastPara="1" rIns="91425" wrap="square" tIns="36575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27"/>
          <p:cNvSpPr/>
          <p:nvPr/>
        </p:nvSpPr>
        <p:spPr>
          <a:xfrm>
            <a:off x="6323873" y="967316"/>
            <a:ext cx="2990942" cy="1934384"/>
          </a:xfrm>
          <a:custGeom>
            <a:rect b="b" l="l" r="r" t="t"/>
            <a:pathLst>
              <a:path extrusionOk="0" h="1275" w="933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rotWithShape="0" algn="tl" dir="2700000" dist="63500">
              <a:srgbClr val="000000">
                <a:alpha val="2941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Um espaço reservado vazio para adicionar uma imagem. Clique no espaço reservado e selecione a imagem que você deseja adicionar" id="80" name="Google Shape;80;p27"/>
          <p:cNvSpPr/>
          <p:nvPr>
            <p:ph idx="3" type="pic"/>
          </p:nvPr>
        </p:nvSpPr>
        <p:spPr>
          <a:xfrm>
            <a:off x="6506025" y="1109743"/>
            <a:ext cx="2626638" cy="1649530"/>
          </a:xfrm>
          <a:prstGeom prst="rect">
            <a:avLst/>
          </a:prstGeom>
          <a:solidFill>
            <a:srgbClr val="D3E8F5"/>
          </a:solidFill>
          <a:ln>
            <a:noFill/>
          </a:ln>
        </p:spPr>
        <p:txBody>
          <a:bodyPr anchorCtr="0" anchor="t" bIns="45700" lIns="91425" spcFirstLastPara="1" rIns="91425" wrap="square" tIns="1828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27"/>
          <p:cNvSpPr/>
          <p:nvPr/>
        </p:nvSpPr>
        <p:spPr>
          <a:xfrm>
            <a:off x="6323873" y="3060954"/>
            <a:ext cx="2990942" cy="1934384"/>
          </a:xfrm>
          <a:custGeom>
            <a:rect b="b" l="l" r="r" t="t"/>
            <a:pathLst>
              <a:path extrusionOk="0" h="1275" w="933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rotWithShape="0" algn="tl" dir="2700000" dist="63500">
              <a:srgbClr val="000000">
                <a:alpha val="2941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Um espaço reservado vazio para adicionar uma imagem. Clique no espaço reservado e selecione a imagem que você deseja adicionar" id="82" name="Google Shape;82;p27"/>
          <p:cNvSpPr/>
          <p:nvPr>
            <p:ph idx="4" type="pic"/>
          </p:nvPr>
        </p:nvSpPr>
        <p:spPr>
          <a:xfrm>
            <a:off x="6506025" y="3203381"/>
            <a:ext cx="2626638" cy="1649530"/>
          </a:xfrm>
          <a:prstGeom prst="rect">
            <a:avLst/>
          </a:prstGeom>
          <a:solidFill>
            <a:srgbClr val="D3E8F5"/>
          </a:solidFill>
          <a:ln>
            <a:noFill/>
          </a:ln>
        </p:spPr>
        <p:txBody>
          <a:bodyPr anchorCtr="0" anchor="t" bIns="45700" lIns="91425" spcFirstLastPara="1" rIns="91425" wrap="square" tIns="1828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27"/>
          <p:cNvSpPr txBox="1"/>
          <p:nvPr>
            <p:ph idx="1" type="body"/>
          </p:nvPr>
        </p:nvSpPr>
        <p:spPr>
          <a:xfrm>
            <a:off x="1028581" y="5919255"/>
            <a:ext cx="8104082" cy="497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5"/>
          <p:cNvPicPr preferRelativeResize="0"/>
          <p:nvPr/>
        </p:nvPicPr>
        <p:blipFill rotWithShape="1">
          <a:blip r:embed="rId1">
            <a:alphaModFix/>
          </a:blip>
          <a:srcRect b="2999" l="525" r="523" t="511"/>
          <a:stretch/>
        </p:blipFill>
        <p:spPr>
          <a:xfrm>
            <a:off x="0" y="0"/>
            <a:ext cx="121888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5"/>
          <p:cNvSpPr txBox="1"/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" type="body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0" type="dt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5"/>
          <p:cNvSpPr txBox="1"/>
          <p:nvPr>
            <p:ph idx="12" type="sldNum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3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p3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3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3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hyperlink" Target="https://portaleducacao.guarulhos.sp.gov.br/siseduc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"/>
          <p:cNvSpPr txBox="1"/>
          <p:nvPr>
            <p:ph type="ctrTitle"/>
          </p:nvPr>
        </p:nvSpPr>
        <p:spPr>
          <a:xfrm>
            <a:off x="838200" y="533400"/>
            <a:ext cx="84582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b="1" lang="pt-BR"/>
              <a:t>PRÁTICAS E VIVÊNCIAS NA EDUCAÇÃO INFANTIL</a:t>
            </a:r>
            <a:endParaRPr/>
          </a:p>
        </p:txBody>
      </p:sp>
      <p:sp>
        <p:nvSpPr>
          <p:cNvPr id="173" name="Google Shape;173;p1"/>
          <p:cNvSpPr txBox="1"/>
          <p:nvPr>
            <p:ph idx="1" type="subTitle"/>
          </p:nvPr>
        </p:nvSpPr>
        <p:spPr>
          <a:xfrm>
            <a:off x="838200" y="2438400"/>
            <a:ext cx="7086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pt-BR" sz="2800"/>
              <a:t>2º SEMESTRE /2021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i="1" lang="pt-BR" sz="1800"/>
              <a:t>1º Encontro – 13/08/2021 e 20/08/2021</a:t>
            </a:r>
            <a:endParaRPr/>
          </a:p>
        </p:txBody>
      </p:sp>
      <p:sp>
        <p:nvSpPr>
          <p:cNvPr id="174" name="Google Shape;174;p1"/>
          <p:cNvSpPr txBox="1"/>
          <p:nvPr/>
        </p:nvSpPr>
        <p:spPr>
          <a:xfrm>
            <a:off x="5939399" y="2538416"/>
            <a:ext cx="2729100" cy="33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rgbClr val="7C2418"/>
                </a:solidFill>
                <a:latin typeface="Arial"/>
                <a:ea typeface="Arial"/>
                <a:cs typeface="Arial"/>
                <a:sym typeface="Arial"/>
              </a:rPr>
              <a:t>“Muita gente pequena,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rgbClr val="7C2418"/>
                </a:solidFill>
                <a:latin typeface="Arial"/>
                <a:ea typeface="Arial"/>
                <a:cs typeface="Arial"/>
                <a:sym typeface="Arial"/>
              </a:rPr>
              <a:t>em lugares pequenos,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rgbClr val="7C2418"/>
                </a:solidFill>
                <a:latin typeface="Arial"/>
                <a:ea typeface="Arial"/>
                <a:cs typeface="Arial"/>
                <a:sym typeface="Arial"/>
              </a:rPr>
              <a:t>fazendo coisas pequenas,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rgbClr val="7C2418"/>
                </a:solidFill>
                <a:latin typeface="Arial"/>
                <a:ea typeface="Arial"/>
                <a:cs typeface="Arial"/>
                <a:sym typeface="Arial"/>
              </a:rPr>
              <a:t>pode mudar o mundo.”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7C2418"/>
                </a:solidFill>
                <a:latin typeface="Arial"/>
                <a:ea typeface="Arial"/>
                <a:cs typeface="Arial"/>
                <a:sym typeface="Arial"/>
              </a:rPr>
              <a:t>Eduardo Galeano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"/>
          <p:cNvSpPr txBox="1"/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pt-BR"/>
              <a:t>Movimento Interativo no Mentimeter</a:t>
            </a:r>
            <a:endParaRPr b="1"/>
          </a:p>
        </p:txBody>
      </p:sp>
      <p:sp>
        <p:nvSpPr>
          <p:cNvPr id="238" name="Google Shape;238;p6"/>
          <p:cNvSpPr txBox="1"/>
          <p:nvPr>
            <p:ph idx="1" type="body"/>
          </p:nvPr>
        </p:nvSpPr>
        <p:spPr>
          <a:xfrm>
            <a:off x="838200" y="1828800"/>
            <a:ext cx="10683239" cy="3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t-BR" sz="2400"/>
              <a:t>Qual(ais)  direito(s) de aprendizagem você identifica na transcrição lida?</a:t>
            </a:r>
            <a:endParaRPr sz="2400"/>
          </a:p>
          <a:p>
            <a:pPr indent="-2159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</a:pPr>
            <a:r>
              <a:rPr b="1" lang="pt-BR" sz="2400"/>
              <a:t>Link:</a:t>
            </a:r>
            <a:endParaRPr b="1" sz="2400"/>
          </a:p>
          <a:p>
            <a:pPr indent="0" lvl="0" marL="457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b="1" sz="2500"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b="1" sz="2500"/>
          </a:p>
          <a:p>
            <a:pPr indent="0" lvl="0" marL="457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e59214002a_0_13"/>
          <p:cNvSpPr txBox="1"/>
          <p:nvPr>
            <p:ph type="title"/>
          </p:nvPr>
        </p:nvSpPr>
        <p:spPr>
          <a:xfrm>
            <a:off x="2121077" y="221760"/>
            <a:ext cx="7668300" cy="371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40297"/>
              <a:buFont typeface="Arial"/>
              <a:buNone/>
            </a:pPr>
            <a:r>
              <a:rPr b="1" lang="pt-BR" sz="2729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CORPO, GESTOS E MOVIMENTOS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ge59214002a_0_13"/>
          <p:cNvSpPr txBox="1"/>
          <p:nvPr>
            <p:ph idx="1" type="body"/>
          </p:nvPr>
        </p:nvSpPr>
        <p:spPr>
          <a:xfrm>
            <a:off x="3110477" y="882166"/>
            <a:ext cx="6678900" cy="54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56146"/>
              <a:buFont typeface="Arial"/>
              <a:buNone/>
            </a:pPr>
            <a:r>
              <a:rPr b="1" lang="pt-BR" sz="2118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SABER: Conhecer, desenvolver, expressar e ampliar, progressivamente, as possibilidades do seu corpo.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56146"/>
              <a:buFont typeface="Arial"/>
              <a:buNone/>
            </a:pPr>
            <a:r>
              <a:rPr b="1" lang="pt-BR" sz="2118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48125"/>
              <a:buFont typeface="Arial"/>
              <a:buNone/>
            </a:pPr>
            <a:r>
              <a:rPr b="1" lang="pt-BR" sz="247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 Criar com o corpo formas diversificadas de expressão de sentimentos, sensações e emoções, tanto nas situações do cotidiano quanto em brincadeira, dança, teatro e música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56146"/>
              <a:buFont typeface="Arial"/>
              <a:buNone/>
            </a:pPr>
            <a:r>
              <a:rPr lang="pt-BR" sz="2118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2118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56146"/>
              <a:buFont typeface="Arial"/>
              <a:buNone/>
            </a:pPr>
            <a:r>
              <a:t/>
            </a:r>
            <a:endParaRPr sz="2118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56146"/>
              <a:buFont typeface="Arial"/>
              <a:buNone/>
            </a:pPr>
            <a:r>
              <a:rPr b="1" lang="pt-BR" sz="2118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SABER: Conhecer, desenvolver, expressar e ampliar, progressivamente, as possibilidades do seu corpo.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56146"/>
              <a:buFont typeface="Arial"/>
              <a:buNone/>
            </a:pPr>
            <a:r>
              <a:rPr b="1" lang="pt-BR" sz="2118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48380"/>
              <a:buFont typeface="Arial"/>
              <a:buNone/>
            </a:pPr>
            <a:r>
              <a:rPr b="1" lang="pt-BR" sz="2458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 Criar com o corpo formas diversificadas de expressão de sentimentos, sensações e emoções, tanto nas situações do cotidiano quanto em brincadeira, dança, teatro e música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2"/>
          <p:cNvSpPr txBox="1"/>
          <p:nvPr>
            <p:ph type="title"/>
          </p:nvPr>
        </p:nvSpPr>
        <p:spPr>
          <a:xfrm>
            <a:off x="956475" y="161150"/>
            <a:ext cx="9711600" cy="5349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pt-BR">
                <a:solidFill>
                  <a:schemeClr val="dk2"/>
                </a:solidFill>
              </a:rPr>
              <a:t>Movimento Interativo lá na Escola...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250" name="Google Shape;250;p32"/>
          <p:cNvSpPr txBox="1"/>
          <p:nvPr>
            <p:ph idx="1" type="body"/>
          </p:nvPr>
        </p:nvSpPr>
        <p:spPr>
          <a:xfrm>
            <a:off x="823675" y="970671"/>
            <a:ext cx="10743600" cy="5190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pt-BR" sz="2400">
                <a:solidFill>
                  <a:schemeClr val="dk2"/>
                </a:solidFill>
              </a:rPr>
              <a:t>Baseado no Campo de Experiências - Escuta, Fala, Pensamento e Imaginação planeje uma atividade de leitura e escrita  que amplie a experiência vivenciada pelas  crianças  na transcrição do “restaurante”.</a:t>
            </a:r>
            <a:endParaRPr sz="2400">
              <a:solidFill>
                <a:schemeClr val="dk2"/>
              </a:solidFill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pt-BR" sz="2400">
                <a:solidFill>
                  <a:schemeClr val="dk2"/>
                </a:solidFill>
              </a:rPr>
              <a:t>Identifique  à partir do QSN 2019 o(s) saber(es) trabalhado(s) </a:t>
            </a:r>
            <a:endParaRPr sz="2400">
              <a:solidFill>
                <a:schemeClr val="dk2"/>
              </a:solidFill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pt-BR" sz="2400">
                <a:solidFill>
                  <a:schemeClr val="dk2"/>
                </a:solidFill>
              </a:rPr>
              <a:t>Identifique  à partir do QSN 2019 a(s) aprendizagem(ens) trabalhada(s)</a:t>
            </a:r>
            <a:endParaRPr sz="2400">
              <a:solidFill>
                <a:schemeClr val="dk2"/>
              </a:solidFill>
            </a:endParaRPr>
          </a:p>
          <a:p>
            <a:pPr indent="-6985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500"/>
              <a:buNone/>
            </a:pPr>
            <a:r>
              <a:t/>
            </a:r>
            <a:endParaRPr b="1" sz="2500"/>
          </a:p>
        </p:txBody>
      </p:sp>
      <p:sp>
        <p:nvSpPr>
          <p:cNvPr id="251" name="Google Shape;251;p32"/>
          <p:cNvSpPr txBox="1"/>
          <p:nvPr/>
        </p:nvSpPr>
        <p:spPr>
          <a:xfrm>
            <a:off x="1955409" y="3429000"/>
            <a:ext cx="6879102" cy="2523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Grupos de Escolas..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  Escolas – (Encontro do dia 13)                                                                                                                                  Discussão na HA dia 20/08                                                                                                                             Inserir no Padlet até o dia 23/08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1" lang="pt-B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Link-padlet: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i="1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/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pt-BR"/>
              <a:t>Referências</a:t>
            </a:r>
            <a:endParaRPr b="1"/>
          </a:p>
        </p:txBody>
      </p:sp>
      <p:sp>
        <p:nvSpPr>
          <p:cNvPr id="257" name="Google Shape;257;p14"/>
          <p:cNvSpPr txBox="1"/>
          <p:nvPr>
            <p:ph idx="2" type="body"/>
          </p:nvPr>
        </p:nvSpPr>
        <p:spPr>
          <a:xfrm>
            <a:off x="1696065" y="1828800"/>
            <a:ext cx="7654412" cy="3476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285750" lvl="0" marL="4000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/>
              <a:t>BRASIL. Ministério da Educação. Secretaria de Educação Básica. </a:t>
            </a:r>
            <a:r>
              <a:rPr b="1" lang="pt-BR"/>
              <a:t>Diretrizes Curriculares Nacionais para a Educação Infantil</a:t>
            </a:r>
            <a:r>
              <a:rPr lang="pt-BR"/>
              <a:t>. Brasília: MEC/SEB, 2010.</a:t>
            </a:r>
            <a:endParaRPr/>
          </a:p>
          <a:p>
            <a:pPr indent="-285750" lvl="0" marL="4000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/>
              <a:t>Diretrizes em ação: qualidade no dia a dia da educação infantil / Instituto Avisa Lá – Formação continuada de educadores; Ministério da Educação; Fundo das Nações Unidas para a Infância - UNICEF – São Paulo: Ed. Instituto Avisa Lá , 2015.</a:t>
            </a:r>
            <a:endParaRPr/>
          </a:p>
          <a:p>
            <a:pPr indent="-285750" lvl="0" marL="4000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>
                <a:solidFill>
                  <a:schemeClr val="dk2"/>
                </a:solidFill>
              </a:rPr>
              <a:t>Secretaria de Educação de Guarulhos. </a:t>
            </a:r>
            <a:r>
              <a:rPr b="1" lang="pt-BR">
                <a:solidFill>
                  <a:schemeClr val="dk2"/>
                </a:solidFill>
              </a:rPr>
              <a:t>Proposta Curricular Quadro de Saberes Necessários</a:t>
            </a:r>
            <a:r>
              <a:rPr lang="pt-BR">
                <a:solidFill>
                  <a:schemeClr val="dk2"/>
                </a:solidFill>
              </a:rPr>
              <a:t>.- QSN 2019</a:t>
            </a:r>
            <a:endParaRPr>
              <a:solidFill>
                <a:schemeClr val="dk2"/>
              </a:solidFill>
            </a:endParaRPr>
          </a:p>
          <a:p>
            <a:pPr indent="-285750" lvl="0" marL="2857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>
                <a:solidFill>
                  <a:schemeClr val="dk2"/>
                </a:solidFill>
              </a:rPr>
              <a:t>  Portal da Educação de Guarulhos </a:t>
            </a:r>
            <a:r>
              <a:rPr b="1" lang="pt-BR">
                <a:solidFill>
                  <a:schemeClr val="dk2"/>
                </a:solidFill>
              </a:rPr>
              <a:t>- Programa Saberes em Casa</a:t>
            </a:r>
            <a:endParaRPr b="1">
              <a:solidFill>
                <a:schemeClr val="dk2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e59214002a_0_25"/>
          <p:cNvSpPr txBox="1"/>
          <p:nvPr>
            <p:ph type="title"/>
          </p:nvPr>
        </p:nvSpPr>
        <p:spPr>
          <a:xfrm>
            <a:off x="838200" y="365126"/>
            <a:ext cx="9829800" cy="6336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pt-BR">
                <a:solidFill>
                  <a:schemeClr val="dk2"/>
                </a:solidFill>
              </a:rPr>
              <a:t>Devolutiva das Avaliações do Curso do 1º Semestre</a:t>
            </a:r>
            <a:endParaRPr b="1">
              <a:solidFill>
                <a:schemeClr val="dk2"/>
              </a:solidFill>
            </a:endParaRPr>
          </a:p>
        </p:txBody>
      </p:sp>
      <p:graphicFrame>
        <p:nvGraphicFramePr>
          <p:cNvPr id="181" name="Google Shape;181;ge59214002a_0_25"/>
          <p:cNvGraphicFramePr/>
          <p:nvPr/>
        </p:nvGraphicFramePr>
        <p:xfrm>
          <a:off x="1927272" y="117351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{12E4011F-B3CE-4796-B370-283D3F493A45}</a:tableStyleId>
              </a:tblPr>
              <a:tblGrid>
                <a:gridCol w="7093650"/>
                <a:gridCol w="545125"/>
              </a:tblGrid>
              <a:tr h="299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u="none" cap="none" strike="noStrike">
                          <a:solidFill>
                            <a:schemeClr val="dk2"/>
                          </a:solidFill>
                        </a:rPr>
                        <a:t>Temática</a:t>
                      </a:r>
                      <a:endParaRPr/>
                    </a:p>
                  </a:txBody>
                  <a:tcPr marT="45725" marB="45725" marR="91450" marL="91450">
                    <a:lnL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9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pt-BR" sz="2000" u="none" cap="none" strike="noStrike">
                          <a:solidFill>
                            <a:srgbClr val="000000"/>
                          </a:solidFill>
                        </a:rPr>
                        <a:t>1-Práticas, vivências e mediações</a:t>
                      </a:r>
                      <a:endParaRPr b="1" sz="2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>
                    <a:lnL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400" u="none" cap="none" strike="noStrike">
                          <a:solidFill>
                            <a:schemeClr val="dk2"/>
                          </a:solidFill>
                        </a:rPr>
                        <a:t>525</a:t>
                      </a:r>
                      <a:endParaRPr/>
                    </a:p>
                  </a:txBody>
                  <a:tcPr marT="45725" marB="45725" marR="91450" marL="91450">
                    <a:lnL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9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lang="pt-BR" sz="2000" u="none" cap="none" strike="noStrike">
                          <a:solidFill>
                            <a:srgbClr val="000000"/>
                          </a:solidFill>
                        </a:rPr>
                        <a:t>2-Espaços, tempos e recursos na Educação Infantil</a:t>
                      </a:r>
                      <a:endParaRPr b="0" sz="2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>
                    <a:lnL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u="none" cap="none" strike="noStrike">
                          <a:solidFill>
                            <a:schemeClr val="dk2"/>
                          </a:solidFill>
                        </a:rPr>
                        <a:t>517</a:t>
                      </a:r>
                      <a:endParaRPr/>
                    </a:p>
                  </a:txBody>
                  <a:tcPr marT="45725" marB="45725" marR="91450" marL="91450">
                    <a:lnL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9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lang="pt-BR" sz="2000" u="none" cap="none" strike="noStrike">
                          <a:solidFill>
                            <a:srgbClr val="000000"/>
                          </a:solidFill>
                        </a:rPr>
                        <a:t>2-Espaços, tempos e recursos na Educação Infantil</a:t>
                      </a:r>
                      <a:endParaRPr b="0" sz="2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>
                    <a:lnL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u="none" cap="none" strike="noStrike">
                          <a:solidFill>
                            <a:schemeClr val="dk2"/>
                          </a:solidFill>
                        </a:rPr>
                        <a:t>401</a:t>
                      </a:r>
                      <a:endParaRPr/>
                    </a:p>
                  </a:txBody>
                  <a:tcPr marT="45725" marB="45725" marR="91450" marL="91450">
                    <a:lnL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9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lang="pt-BR" sz="2000" u="none" cap="none" strike="noStrike">
                          <a:solidFill>
                            <a:srgbClr val="000000"/>
                          </a:solidFill>
                        </a:rPr>
                        <a:t>4-Como a criança pequena aprende</a:t>
                      </a:r>
                      <a:endParaRPr b="0" sz="2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>
                    <a:lnL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u="none" cap="none" strike="noStrike">
                          <a:solidFill>
                            <a:schemeClr val="dk2"/>
                          </a:solidFill>
                        </a:rPr>
                        <a:t>389</a:t>
                      </a:r>
                      <a:endParaRPr/>
                    </a:p>
                  </a:txBody>
                  <a:tcPr marT="45725" marB="45725" marR="91450" marL="91450">
                    <a:lnL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9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lang="pt-BR" sz="2000" u="none" cap="none" strike="noStrike">
                          <a:solidFill>
                            <a:srgbClr val="000000"/>
                          </a:solidFill>
                        </a:rPr>
                        <a:t>5-Avaliação na Educação Infantil </a:t>
                      </a:r>
                      <a:endParaRPr b="0" sz="2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>
                    <a:lnL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u="none" cap="none" strike="noStrike">
                          <a:solidFill>
                            <a:schemeClr val="dk2"/>
                          </a:solidFill>
                        </a:rPr>
                        <a:t>287</a:t>
                      </a:r>
                      <a:endParaRPr/>
                    </a:p>
                  </a:txBody>
                  <a:tcPr marT="45725" marB="45725" marR="91450" marL="91450">
                    <a:lnL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3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lang="pt-BR" sz="2000" u="none" cap="none" strike="noStrike">
                          <a:solidFill>
                            <a:srgbClr val="000000"/>
                          </a:solidFill>
                        </a:rPr>
                        <a:t>6-Trajetória da Educação Infantil e o papel do professor na garantia dos direitos de aprendizagem     </a:t>
                      </a:r>
                      <a:endParaRPr b="0" sz="2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>
                    <a:lnL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u="none" cap="none" strike="noStrike">
                          <a:solidFill>
                            <a:schemeClr val="dk2"/>
                          </a:solidFill>
                        </a:rPr>
                        <a:t>252</a:t>
                      </a:r>
                      <a:endParaRPr/>
                    </a:p>
                  </a:txBody>
                  <a:tcPr marT="45725" marB="45725" marR="91450" marL="91450">
                    <a:lnL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9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lang="pt-BR" sz="2000" u="none" cap="none" strike="noStrike">
                          <a:solidFill>
                            <a:srgbClr val="000000"/>
                          </a:solidFill>
                        </a:rPr>
                        <a:t>7-Registros </a:t>
                      </a:r>
                      <a:endParaRPr b="0" sz="2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>
                    <a:lnL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u="none" cap="none" strike="noStrike">
                          <a:solidFill>
                            <a:schemeClr val="dk2"/>
                          </a:solidFill>
                        </a:rPr>
                        <a:t>248</a:t>
                      </a:r>
                      <a:endParaRPr/>
                    </a:p>
                  </a:txBody>
                  <a:tcPr marT="45725" marB="45725" marR="91450" marL="91450">
                    <a:lnL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6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lang="pt-BR" sz="2000" u="none" cap="none" strike="noStrike">
                          <a:solidFill>
                            <a:srgbClr val="000000"/>
                          </a:solidFill>
                        </a:rPr>
                        <a:t>8-Planejamento</a:t>
                      </a:r>
                      <a:endParaRPr b="0" sz="2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>
                    <a:lnL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u="none" cap="none" strike="noStrike">
                          <a:solidFill>
                            <a:schemeClr val="dk2"/>
                          </a:solidFill>
                        </a:rPr>
                        <a:t>192</a:t>
                      </a:r>
                      <a:endParaRPr/>
                    </a:p>
                  </a:txBody>
                  <a:tcPr marT="45725" marB="45725" marR="91450" marL="91450">
                    <a:lnL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9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lang="pt-BR" sz="2000" u="none" cap="none" strike="noStrike">
                          <a:solidFill>
                            <a:srgbClr val="000000"/>
                          </a:solidFill>
                        </a:rPr>
                        <a:t>9-Currículo</a:t>
                      </a:r>
                      <a:endParaRPr b="0" sz="2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>
                    <a:lnL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u="none" cap="none" strike="noStrike">
                          <a:solidFill>
                            <a:schemeClr val="dk2"/>
                          </a:solidFill>
                        </a:rPr>
                        <a:t>120</a:t>
                      </a:r>
                      <a:endParaRPr/>
                    </a:p>
                  </a:txBody>
                  <a:tcPr marT="45725" marB="45725" marR="91450" marL="91450">
                    <a:lnL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"/>
          <p:cNvSpPr txBox="1"/>
          <p:nvPr>
            <p:ph type="title"/>
          </p:nvPr>
        </p:nvSpPr>
        <p:spPr>
          <a:xfrm>
            <a:off x="908539" y="280720"/>
            <a:ext cx="9829800" cy="7040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pt-BR" sz="4000">
                <a:solidFill>
                  <a:schemeClr val="dk2"/>
                </a:solidFill>
              </a:rPr>
              <a:t>Percurso Formativo</a:t>
            </a:r>
            <a:endParaRPr b="1" sz="4000">
              <a:solidFill>
                <a:schemeClr val="dk2"/>
              </a:solidFill>
            </a:endParaRPr>
          </a:p>
        </p:txBody>
      </p:sp>
      <p:graphicFrame>
        <p:nvGraphicFramePr>
          <p:cNvPr id="188" name="Google Shape;188;p2"/>
          <p:cNvGraphicFramePr/>
          <p:nvPr/>
        </p:nvGraphicFramePr>
        <p:xfrm>
          <a:off x="1856935" y="1209822"/>
          <a:ext cx="3000000" cy="3000000"/>
        </p:xfrm>
        <a:graphic>
          <a:graphicData uri="http://schemas.openxmlformats.org/drawingml/2006/table">
            <a:tbl>
              <a:tblPr bandRow="1" firstRow="1">
                <a:gradFill>
                  <a:gsLst>
                    <a:gs pos="0">
                      <a:srgbClr val="90CDFF"/>
                    </a:gs>
                    <a:gs pos="35000">
                      <a:srgbClr val="B3DAFF"/>
                    </a:gs>
                    <a:gs pos="100000">
                      <a:srgbClr val="DFF0FF"/>
                    </a:gs>
                  </a:gsLst>
                  <a:lin ang="16200000" scaled="0"/>
                </a:gradFill>
                <a:tableStyleId>{A615B080-7CDF-49FC-9414-77C73037AA34}</a:tableStyleId>
              </a:tblPr>
              <a:tblGrid>
                <a:gridCol w="1844050"/>
                <a:gridCol w="7037350"/>
              </a:tblGrid>
              <a:tr h="1309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pt-BR" sz="2400" u="none" cap="none" strike="noStrike">
                          <a:solidFill>
                            <a:schemeClr val="dk2"/>
                          </a:solidFill>
                        </a:rPr>
                        <a:t>1º Encontro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2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indent="-285750" lvl="1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Char char="•"/>
                      </a:pPr>
                      <a:r>
                        <a:rPr b="0" lang="pt-BR" sz="2400" u="none" cap="none" strike="noStrike">
                          <a:solidFill>
                            <a:schemeClr val="dk2"/>
                          </a:solidFill>
                        </a:rPr>
                        <a:t>Currículo / Campos de Experiências na Educação Infantil.</a:t>
                      </a:r>
                      <a:endParaRPr b="0"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E8F5"/>
                    </a:solidFill>
                  </a:tcPr>
                </a:tc>
              </a:tr>
              <a:tr h="1386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pt-BR" sz="2400" u="none" cap="none" strike="noStrike">
                          <a:solidFill>
                            <a:schemeClr val="dk2"/>
                          </a:solidFill>
                        </a:rPr>
                        <a:t>2º Encontro</a:t>
                      </a:r>
                      <a:endParaRPr b="0" sz="24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indent="-1333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sz="2400" u="none" cap="none" strike="noStrike">
                        <a:solidFill>
                          <a:schemeClr val="dk2"/>
                        </a:solidFill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Char char="•"/>
                      </a:pPr>
                      <a:r>
                        <a:rPr b="0" lang="pt-BR" sz="2400" u="none" cap="none" strike="noStrike">
                          <a:solidFill>
                            <a:schemeClr val="dk2"/>
                          </a:solidFill>
                        </a:rPr>
                        <a:t>Práticas de Leitura e Escrita / Mediações na Educação Infantil.</a:t>
                      </a:r>
                      <a:endParaRPr b="0"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E8F5"/>
                    </a:solidFill>
                  </a:tcPr>
                </a:tc>
              </a:tr>
              <a:tr h="1386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pt-BR" sz="2400" u="none" cap="none" strike="noStrike">
                          <a:solidFill>
                            <a:schemeClr val="dk2"/>
                          </a:solidFill>
                        </a:rPr>
                        <a:t>3º Encontro</a:t>
                      </a:r>
                      <a:endParaRPr b="0" sz="24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E8F5"/>
                    </a:solidFill>
                  </a:tcPr>
                </a:tc>
                <a:tc>
                  <a:txBody>
                    <a:bodyPr/>
                    <a:lstStyle/>
                    <a:p>
                      <a:pPr indent="-1333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0" sz="2400" u="none" cap="none" strike="noStrike">
                        <a:solidFill>
                          <a:schemeClr val="dk2"/>
                        </a:solidFill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Char char="•"/>
                      </a:pPr>
                      <a:r>
                        <a:rPr b="0" lang="pt-BR" sz="2400" u="none" cap="none" strike="noStrike">
                          <a:solidFill>
                            <a:schemeClr val="dk2"/>
                          </a:solidFill>
                        </a:rPr>
                        <a:t>Registros e Avaliações na Educação Infantil e suas mediações.</a:t>
                      </a:r>
                      <a:endParaRPr b="0"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AAD1E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E8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"/>
          <p:cNvSpPr txBox="1"/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pt-BR" sz="4000"/>
              <a:t>Objetivo do Encontro</a:t>
            </a:r>
            <a:endParaRPr b="1" sz="4000"/>
          </a:p>
        </p:txBody>
      </p:sp>
      <p:sp>
        <p:nvSpPr>
          <p:cNvPr id="195" name="Google Shape;195;p3"/>
          <p:cNvSpPr txBox="1"/>
          <p:nvPr>
            <p:ph idx="1" type="body"/>
          </p:nvPr>
        </p:nvSpPr>
        <p:spPr>
          <a:xfrm>
            <a:off x="6330463" y="2185178"/>
            <a:ext cx="5401994" cy="2194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pt-BR" sz="2400"/>
              <a:t>Refletir sobre as práticas pedagógicas a partir da concepção de infâncias e Educação Infantil expressas nos documentos que norteiam a educação nacional e do município de Guarulhos -QSN 2019</a:t>
            </a:r>
            <a:endParaRPr sz="2000"/>
          </a:p>
        </p:txBody>
      </p:sp>
      <p:pic>
        <p:nvPicPr>
          <p:cNvPr descr="Resultado de imagem para infÃ¢ncia" id="196" name="Google Shape;196;p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1054" l="0" r="0" t="11054"/>
          <a:stretch/>
        </p:blipFill>
        <p:spPr>
          <a:xfrm>
            <a:off x="1127448" y="1964781"/>
            <a:ext cx="4968552" cy="2635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5"/>
          <p:cNvPicPr preferRelativeResize="0"/>
          <p:nvPr/>
        </p:nvPicPr>
        <p:blipFill rotWithShape="1">
          <a:blip r:embed="rId3">
            <a:alphaModFix/>
          </a:blip>
          <a:srcRect b="-4100" l="-12808" r="12810" t="4100"/>
          <a:stretch/>
        </p:blipFill>
        <p:spPr>
          <a:xfrm>
            <a:off x="411095" y="1926785"/>
            <a:ext cx="2615175" cy="2615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5"/>
          <p:cNvSpPr txBox="1"/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pt-BR" sz="4000"/>
              <a:t>Programa Saberes em Casa - PSC</a:t>
            </a:r>
            <a:endParaRPr/>
          </a:p>
        </p:txBody>
      </p:sp>
      <p:sp>
        <p:nvSpPr>
          <p:cNvPr id="204" name="Google Shape;204;p5"/>
          <p:cNvSpPr txBox="1"/>
          <p:nvPr>
            <p:ph idx="1" type="body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pt-BR">
                <a:solidFill>
                  <a:schemeClr val="dk2"/>
                </a:solidFill>
              </a:rPr>
              <a:t>              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pt-BR">
                <a:solidFill>
                  <a:schemeClr val="dk2"/>
                </a:solidFill>
              </a:rPr>
              <a:t>               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pt-BR">
                <a:solidFill>
                  <a:schemeClr val="dk2"/>
                </a:solidFill>
              </a:rPr>
              <a:t>                    </a:t>
            </a:r>
            <a:r>
              <a:rPr lang="pt-BR" u="sng">
                <a:solidFill>
                  <a:schemeClr val="dk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https://portaleducacao.guarulhos.sp.gov.br/siseduc/</a:t>
            </a:r>
            <a:endParaRPr>
              <a:solidFill>
                <a:schemeClr val="dk2"/>
              </a:solidFill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"/>
          <p:cNvSpPr txBox="1"/>
          <p:nvPr/>
        </p:nvSpPr>
        <p:spPr>
          <a:xfrm>
            <a:off x="0" y="0"/>
            <a:ext cx="11551500" cy="6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Transcrição Educação Infantil</a:t>
            </a:r>
            <a:endParaRPr b="1" i="0" sz="1500" u="none" cap="none" strike="noStrik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Professor se aproxima de um grupo de cinco crianças (turma de crianças de 4/ 5 anos – segundo semestre letivo) que se organiza para uma brincadeira de “restaurante”. 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Criança 1 – Deixa esse... eu pego (referindo-se a um fogão plástico) Criança 2 – Eu ajudo... (as duas crianças arrastam o fogão até perto de onde se encontravam)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Criança 3 – E vocês vão ficar perto daí, porque é da parte da cozinha Professor – O que vocês vão fazer na cozinha?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Criança 2 – A gente faz a comida desse restaurante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Criança 3 – E eu falo com as pessoas, e escrevo aqui o que elas querem comer e o Luca e a Mafê que fazem (mostra ao professor meia folha sulfite com escritas contendo algumas letras – a maior parte do seu nome FELIPE – e outros símbolos)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Criança 4 – E tem que ter gente pra comer e pra comprar comida e vou ser eu e a Amanda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Criança 1 – E depois a gente vai trocar porque eu quero também pedir a comida e eu vou ser igual a Amanda.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Criança 5 – Não vai ser eu! (grita) Porque eu quero só comprar e comer, eu não quero fazer a comida, não quero ser da “cozinheira”.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Professor – Amanda, será que a gente consegue conversar sem gritar com os amigos?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(Amanda balança a cabeça afirmativamente). E será que não tem algum jeito de pensar em trocar?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Criança 3 – Pode ser assim, a Amanda e o Nathan pedem a comida e eu escrevo e eles fazem. Aí, os dois... eles (apontando para a dupla de “cozinheiros”)... Não! Eles (apontando para os “clientes”) comem, tem que pagar e ir embora. Aí, a gente faz de novo e “destroca”.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Professor – Ah! Você está dizendo que dá para todo mundo trocar, ser cozinheiro, cliente...?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Criança 3 – Dá, né...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Criança 5 – Eu não entendi... [...] (silêncio das crianças) Professor – Felipe, você quer explicar de novo? Eu te ajudo...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Criança 3 – A gente vai brincando muitas vezes e trocando... assim... (vai apontando para um e para outro). Entendeu? (dirigindo-se à criança 5)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Professor - Brinca uma vez e na outra vez cada um vai fazer uma coisa diferente? Quem era da cozinha, vai comprar e comer a comida, quem anotava os pedidos da comida, vai para a cozinha... É assim?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Criança 3 – É...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Criança 5 – É... dá pra ser assim... E eu posso pedir a comida e comer outra vez depois?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Criança 2 – Depois de todo mundo “destrocar”, pode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66500" y="60325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"/>
          <p:cNvSpPr txBox="1"/>
          <p:nvPr/>
        </p:nvSpPr>
        <p:spPr>
          <a:xfrm>
            <a:off x="0" y="77750"/>
            <a:ext cx="11473800" cy="6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Professor – O que vocês acham?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Criança 1 – Eu, depois, eu quero ser quem vem comer... Mas tem que ter alguém que fica com a máquina...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Criança 3 – Que máquina?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Criança 1 – De pagar, do cartão e de fazer quanto que dá ... Você quer brincar? (dirigindo-se ao professor). Você pode ficar de receber os dinheiros, os “cartãos”... Professor – Eu posso fazer isso: eu recebo os pagamentos, em dinheiro, em cartão... Vocês acham que é uma boa ideia?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Crianças 4 – Vai ficar ali (indicando a cozinha para o professor)...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Criança 1 – Não! Ali, é a cozinha... Você já viu pagar na cozinha?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Criança 4 – Não... (e riem) Professor – E como vocês acham que eu posso me organizar? O que eu uso para fazer a máquina de cartão? Onde é melhor eu ficar?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Criança 1 – Você pode ficar na cadeira, naquela... fica perto de quando sai, de onde sai depois de comer... Ali, pode ser a saída? (dirigindo-se aos colegas)... porque a pessoa tem que pagar e não pode ir embora sem pagar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Criança 4 – Pode ser a saída aqui (indicando um local próximo à cadeira apontada anteriormente)... Paga, aí diz “obrigado”, “boa noite” (fazendo voz mais grossa) e vai embora... Tá?... (crianças riem)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Professor – Nossa! Como vocês estão sabidos de como organizar um restaurante, do que tem que fazer... Vocês já foram em restaurantes? Criança 1 – Eu já fui no Mc Donald’s e num lugar que eu como macarrão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Criança 3 – E eu já fui num restaurante e comi macarrão também e minha irmã faz a maior bagunça com a comida (fala enquanto estica uma toalha xadrez sobre uma mesa)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Criança 1 – Será que a gente comeu macarrão no mesmo lugar?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Criança 3 – Eu vou perto da minha casa…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Criança 4 – Num dia, que foi outro dia, a gente “vai” na casa da minha avó e a gente sempre vai comer num lugar que parece o parque, de brincar, que a gente come numa mesa que é um jardim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Professor – É um jardim na casa da sua avó?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Criança 4 - Não! (e ri) É um restaurante e tem macarrão também... Ah!.. A gente podia escolher macarrão! Você quer comer macarrão? (diz dirigindo-se a outro colega que será cliente)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66500" y="60325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0"/>
          <p:cNvSpPr txBox="1"/>
          <p:nvPr/>
        </p:nvSpPr>
        <p:spPr>
          <a:xfrm>
            <a:off x="0" y="241050"/>
            <a:ext cx="11893500" cy="6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Criança 5 – Eu gosto de comer macarrão!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Criança 2 – Eu sei fazer macarrão igual o do meu pai. A gente pode fazer macarrão? (dirigindose ao colega da “cozinha”)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Criança 1 – (mexe a cabeça afirmativamente) Professor – Ummm... Que delícia! Eu adoro macarrão com molho e com carne moída.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Criança 1 – Eu não gosto desse, mas pode ter esse aqui...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Criança 5 – Eu gosto dele sem nada, só de macarrão...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Criança 3 – Eu gosto com carne, mas que não mistura... que fica no outro prato.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Criança 5 – Eu gosto de macarrão também, com cenoura, com carne, com molho, com feijão... eu gosto quando é de sopa também. E pode ter tudo de comida junto que eu gosto.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Criança 3 – Eu vou escrever aqui... (fazendo referência ao cardápio): “todos de macarrão”. Aí, a pessoa escolhe... (e segue escrevendo letras e outros símbolos na mesma folha)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Criança 5 – Eu gosto de macarrão com... planta... eu comi... acho que ontem...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Criança 2 – Planta? A gente não come isso... É do jardim... (as crianças riem)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Criança 5 – Come! É... como... como chama? A gente comeu outro dia aqui... chama... de salada... Professor – Alface?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Criança 5 – Essa. Isso é planta... eu comi no macarrão outra planta que chama... Como chama? É verde escuro... Professor: Espinafre? Brócolis?... Criança 5 - Esse! Brócolis! É uma planta.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Criança 2 – Não... isso é comida. Professor – E um tipo de comida não pode ser um tipo de planta também?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Criança 3 – Eu acho que pode... é planta também... tem planta de comer e outra de ficar “de jardim”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Criança 5 – É isso... Não é? (dirigindo-se ao professor) Professor – Vocês lembram de onde a gente pegou alface?... A gente pegou da horta. Vocês lembram?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Criança 5 – É!!! E lá é um pouco jardim...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Criança 2 – Tá tudo pronto... Quem vai chegar pra pedir a comida? Professor – Ah, gente... Vocês têm alguma ideia do que posso usar para fazer a máquina de cartão?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66500" y="60325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1"/>
          <p:cNvSpPr txBox="1"/>
          <p:nvPr/>
        </p:nvSpPr>
        <p:spPr>
          <a:xfrm>
            <a:off x="1057500" y="1104100"/>
            <a:ext cx="10727400" cy="54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Criança 3 – Olha! Pode ser este aqui (desocupa uma pequena gaveta plástica que continha talheres plásticos). Você pode fazer assim... (vira a gaveta e faz gesto de digitar)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Professor – Boa ideia! Vocês gostaram da ideia?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Criança 4 – Eu gosto.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Criança 2 – Pega aqui... (entregando papel e canetão ao professor).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Professor – E o que eu faço?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Criança 2 – Faz números e botões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Professor – Para ficar mais igual à máquina de cartão?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Criança 2 – É...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Professor – Alguém quer me ajudar a fazer?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Criança 4 – Eu faço... (pega o papel e faz várias bolinhas e os algarismos 1, 2, 3 e 4 algumas vezes)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Criança 2 – (olhando atentamente para o papel no qual o colega escreve números) Precisa colocar o zero, se não, não dá pra fazer cem reais... (Criança 4 acrescenta zeros, fazendo mais bolinhas)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Criança 5 – Agora, cola lá... Felipe, pega a fita! (Felipe, pega a fita crepe na estante e os dois juntos cortam o papel e colam no fundo da gaveta plástica). (enquanto continuam conversando, a brincadeira tem andamento: clientes chegam e sentam, recebem cardápio e, na “cozinha”, começa uma conversa sobre “macarrão quente e macarrão frio igual salada”)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(vídeo coletado por Andréa Luize – E.V. / 2014)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66500" y="60325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Amigos das crianças 16X9">
  <a:themeElements>
    <a:clrScheme name="ChildrenFriends">
      <a:dk1>
        <a:srgbClr val="404040"/>
      </a:dk1>
      <a:lt1>
        <a:srgbClr val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ChildrenFriends">
      <a:dk1>
        <a:srgbClr val="404040"/>
      </a:dk1>
      <a:lt1>
        <a:srgbClr val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2019-08-23T14:34:56Z</dcterms:created>
  <dc:creator>Sandra Soria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