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4" r:id="rId6"/>
    <p:sldId id="261" r:id="rId7"/>
    <p:sldId id="281" r:id="rId8"/>
    <p:sldId id="282" r:id="rId9"/>
    <p:sldId id="263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77" r:id="rId24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dvYfuKhmDoFZA2qEDKl79CK/w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3C17E8-7103-4564-8205-42F97D1779AB}">
  <a:tblStyle styleId="{9A3C17E8-7103-4564-8205-42F97D1779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603AC3-9AE8-4AD2-A332-3A1AF674964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39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6baaf52b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e6baaf52b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e6baaf52bd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6baaf52b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e6baaf52b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e6baaf52bd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6baaf52b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e6baaf52b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e6baaf52bd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6baaf52b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e6baaf52bd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e6baaf52bd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6baaf52b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e6baaf52bd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e6baaf52bd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6a4f27090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6a4f27090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e6a4f27090_1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79a05b07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79a05b07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e79a05b07c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6a4f27090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6a4f27090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e6a4f27090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6a4f2709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6a4f2709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e6a4f27090_1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6baaf52bd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e6baaf52bd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e6baaf52bd_1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b9f6424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b9f6424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7b9f64246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79a05b07c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79a05b07c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e79a05b07c_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3f440c7a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d3f440c7a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d3f440c7a8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6a4f27090_1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6a4f27090_1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e6a4f27090_1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6baaf52bd_1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6baaf52bd_1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e6baaf52bd_1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6baaf52b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6baaf52b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e6baaf52bd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37000">
                <a:srgbClr val="FFFFFF">
                  <a:alpha val="74117"/>
                </a:srgbClr>
              </a:gs>
              <a:gs pos="100000">
                <a:srgbClr val="B4DCFA">
                  <a:alpha val="7725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7058"/>
                </a:srgbClr>
              </a:gs>
              <a:gs pos="48000">
                <a:srgbClr val="FFFFFF">
                  <a:alpha val="60392"/>
                </a:srgbClr>
              </a:gs>
              <a:gs pos="100000">
                <a:srgbClr val="B4DCFA">
                  <a:alpha val="7725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8235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4313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196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3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176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3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8235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4313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3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33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23f1cdc8b_6_1801"/>
          <p:cNvSpPr txBox="1">
            <a:spLocks noGrp="1"/>
          </p:cNvSpPr>
          <p:nvPr>
            <p:ph type="title"/>
          </p:nvPr>
        </p:nvSpPr>
        <p:spPr>
          <a:xfrm>
            <a:off x="1507075" y="274633"/>
            <a:ext cx="61299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d23f1cdc8b_6_1801"/>
          <p:cNvSpPr txBox="1">
            <a:spLocks noGrp="1"/>
          </p:cNvSpPr>
          <p:nvPr>
            <p:ph type="body" idx="1"/>
          </p:nvPr>
        </p:nvSpPr>
        <p:spPr>
          <a:xfrm>
            <a:off x="1507075" y="1600196"/>
            <a:ext cx="6129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d23f1cdc8b_6_1801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E65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gd23f1cdc8b_6_1801"/>
          <p:cNvSpPr/>
          <p:nvPr/>
        </p:nvSpPr>
        <p:spPr>
          <a:xfrm>
            <a:off x="8756382" y="6419815"/>
            <a:ext cx="176272" cy="232640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d23f1cdc8b_6_1801"/>
          <p:cNvSpPr/>
          <p:nvPr/>
        </p:nvSpPr>
        <p:spPr>
          <a:xfrm>
            <a:off x="8591871" y="210755"/>
            <a:ext cx="300907" cy="232640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d23f1cdc8b_6_1801"/>
          <p:cNvSpPr/>
          <p:nvPr/>
        </p:nvSpPr>
        <p:spPr>
          <a:xfrm>
            <a:off x="476397" y="5496456"/>
            <a:ext cx="542995" cy="538878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23f1cdc8b_6_1801"/>
          <p:cNvSpPr/>
          <p:nvPr/>
        </p:nvSpPr>
        <p:spPr>
          <a:xfrm>
            <a:off x="440796" y="419180"/>
            <a:ext cx="261715" cy="296744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d23f1cdc8b_6_1801"/>
          <p:cNvSpPr/>
          <p:nvPr/>
        </p:nvSpPr>
        <p:spPr>
          <a:xfrm>
            <a:off x="832438" y="203177"/>
            <a:ext cx="240354" cy="199412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d23f1cdc8b_6_1801"/>
          <p:cNvSpPr/>
          <p:nvPr/>
        </p:nvSpPr>
        <p:spPr>
          <a:xfrm>
            <a:off x="471042" y="6096991"/>
            <a:ext cx="341833" cy="351354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d23f1cdc8b_6_1801"/>
          <p:cNvSpPr/>
          <p:nvPr/>
        </p:nvSpPr>
        <p:spPr>
          <a:xfrm>
            <a:off x="494198" y="1266547"/>
            <a:ext cx="154911" cy="458180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d23f1cdc8b_6_1801"/>
          <p:cNvSpPr/>
          <p:nvPr/>
        </p:nvSpPr>
        <p:spPr>
          <a:xfrm>
            <a:off x="8530269" y="5185478"/>
            <a:ext cx="295551" cy="315773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d23f1cdc8b_6_1801"/>
          <p:cNvSpPr/>
          <p:nvPr/>
        </p:nvSpPr>
        <p:spPr>
          <a:xfrm>
            <a:off x="882281" y="5767025"/>
            <a:ext cx="315147" cy="899684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d23f1cdc8b_6_1801"/>
          <p:cNvSpPr/>
          <p:nvPr/>
        </p:nvSpPr>
        <p:spPr>
          <a:xfrm>
            <a:off x="1341597" y="5843015"/>
            <a:ext cx="281311" cy="50564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d23f1cdc8b_6_1801"/>
          <p:cNvSpPr/>
          <p:nvPr/>
        </p:nvSpPr>
        <p:spPr>
          <a:xfrm>
            <a:off x="8097669" y="6315345"/>
            <a:ext cx="318707" cy="38697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d23f1cdc8b_6_1801"/>
          <p:cNvSpPr/>
          <p:nvPr/>
        </p:nvSpPr>
        <p:spPr>
          <a:xfrm>
            <a:off x="7823510" y="6208562"/>
            <a:ext cx="160267" cy="315732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d23f1cdc8b_6_1801"/>
          <p:cNvSpPr/>
          <p:nvPr/>
        </p:nvSpPr>
        <p:spPr>
          <a:xfrm>
            <a:off x="8359383" y="5555771"/>
            <a:ext cx="639118" cy="35135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d23f1cdc8b_6_1801"/>
          <p:cNvSpPr/>
          <p:nvPr/>
        </p:nvSpPr>
        <p:spPr>
          <a:xfrm>
            <a:off x="8133270" y="5731444"/>
            <a:ext cx="544790" cy="70976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d23f1cdc8b_6_1801"/>
          <p:cNvSpPr/>
          <p:nvPr/>
        </p:nvSpPr>
        <p:spPr>
          <a:xfrm>
            <a:off x="7900068" y="5921318"/>
            <a:ext cx="158471" cy="16622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d23f1cdc8b_6_1801"/>
          <p:cNvSpPr/>
          <p:nvPr/>
        </p:nvSpPr>
        <p:spPr>
          <a:xfrm>
            <a:off x="1282840" y="6365207"/>
            <a:ext cx="110425" cy="116361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d23f1cdc8b_6_1801"/>
          <p:cNvSpPr/>
          <p:nvPr/>
        </p:nvSpPr>
        <p:spPr>
          <a:xfrm>
            <a:off x="243163" y="1534804"/>
            <a:ext cx="110425" cy="113967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d23f1cdc8b_6_1801"/>
          <p:cNvSpPr/>
          <p:nvPr/>
        </p:nvSpPr>
        <p:spPr>
          <a:xfrm>
            <a:off x="241399" y="5688723"/>
            <a:ext cx="158471" cy="166183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d23f1cdc8b_6_1801"/>
          <p:cNvSpPr/>
          <p:nvPr/>
        </p:nvSpPr>
        <p:spPr>
          <a:xfrm>
            <a:off x="170196" y="5945051"/>
            <a:ext cx="327592" cy="20894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d23f1cdc8b_6_1801"/>
          <p:cNvSpPr/>
          <p:nvPr/>
        </p:nvSpPr>
        <p:spPr>
          <a:xfrm>
            <a:off x="8518904" y="1074758"/>
            <a:ext cx="469997" cy="415458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d23f1cdc8b_6_1801"/>
          <p:cNvSpPr/>
          <p:nvPr/>
        </p:nvSpPr>
        <p:spPr>
          <a:xfrm>
            <a:off x="8104105" y="1010655"/>
            <a:ext cx="283075" cy="17807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d23f1cdc8b_6_1801"/>
          <p:cNvSpPr/>
          <p:nvPr/>
        </p:nvSpPr>
        <p:spPr>
          <a:xfrm>
            <a:off x="8039991" y="208360"/>
            <a:ext cx="336508" cy="605335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d23f1cdc8b_6_1801"/>
          <p:cNvSpPr/>
          <p:nvPr/>
        </p:nvSpPr>
        <p:spPr>
          <a:xfrm>
            <a:off x="1177800" y="210278"/>
            <a:ext cx="211904" cy="379836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d23f1cdc8b_6_1801"/>
          <p:cNvSpPr/>
          <p:nvPr/>
        </p:nvSpPr>
        <p:spPr>
          <a:xfrm>
            <a:off x="8273226" y="588147"/>
            <a:ext cx="571475" cy="346607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d23f1cdc8b_6_1801"/>
          <p:cNvSpPr/>
          <p:nvPr/>
        </p:nvSpPr>
        <p:spPr>
          <a:xfrm>
            <a:off x="152395" y="803712"/>
            <a:ext cx="635557" cy="6029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d23f1cdc8b_6_1801"/>
          <p:cNvSpPr/>
          <p:nvPr/>
        </p:nvSpPr>
        <p:spPr>
          <a:xfrm>
            <a:off x="773682" y="440519"/>
            <a:ext cx="471823" cy="422558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d23f1cdc8b_6_1801"/>
          <p:cNvSpPr/>
          <p:nvPr/>
        </p:nvSpPr>
        <p:spPr>
          <a:xfrm>
            <a:off x="8454790" y="1207669"/>
            <a:ext cx="124666" cy="142490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d23f1cdc8b_6_1801"/>
          <p:cNvSpPr/>
          <p:nvPr/>
        </p:nvSpPr>
        <p:spPr>
          <a:xfrm>
            <a:off x="714956" y="1022065"/>
            <a:ext cx="131755" cy="175718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d23f1cdc8b_6_1801"/>
          <p:cNvSpPr/>
          <p:nvPr/>
        </p:nvSpPr>
        <p:spPr>
          <a:xfrm>
            <a:off x="7762272" y="457589"/>
            <a:ext cx="213669" cy="403611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d23f1cdc8b_6_1801"/>
          <p:cNvSpPr/>
          <p:nvPr/>
        </p:nvSpPr>
        <p:spPr>
          <a:xfrm>
            <a:off x="7870871" y="213108"/>
            <a:ext cx="158471" cy="16622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23f1cdc8b_6_3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*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d23f1cdc8b_6_3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d23f1cdc8b_6_3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d23f1cdc8b_6_3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d23f1cdc8b_6_397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13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196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29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176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2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8235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4313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2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37000">
                <a:srgbClr val="FFFFFF">
                  <a:alpha val="74117"/>
                </a:srgbClr>
              </a:gs>
              <a:gs pos="100000">
                <a:srgbClr val="B4DCFA">
                  <a:alpha val="7725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7058"/>
                </a:srgbClr>
              </a:gs>
              <a:gs pos="48000">
                <a:srgbClr val="FFFFFF">
                  <a:alpha val="60392"/>
                </a:srgbClr>
              </a:gs>
              <a:gs pos="100000">
                <a:srgbClr val="B4DCFA">
                  <a:alpha val="7725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24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8235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4313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2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tv/CRzhdg_htvM/?utm_medium=share_sheet" TargetMode="External"/><Relationship Id="rId2" Type="http://schemas.openxmlformats.org/officeDocument/2006/relationships/hyperlink" Target="https://www.instagram.com/p/CQo14UlAK6M/?utm_medium=share_shee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p/COOaMZJpwLg/?utm_medium=share_sheet" TargetMode="External"/><Relationship Id="rId4" Type="http://schemas.openxmlformats.org/officeDocument/2006/relationships/hyperlink" Target="https://www.instagram.com/p/CP8MjHJJfLo/?utm_medium=share_she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LZiYWd_Z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educacao.guarulhos.sp.gov.br/wp_site/saberesemcas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ducacao.guarulhos.sp.gov.br/wp_site/saberesemcas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70275" y="3752175"/>
            <a:ext cx="8867400" cy="2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60"/>
              <a:buNone/>
            </a:pPr>
            <a:endParaRPr sz="2700" b="1" i="1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pt-BR" sz="2700" b="1" i="1" dirty="0">
                <a:solidFill>
                  <a:srgbClr val="000000"/>
                </a:solidFill>
              </a:rPr>
              <a:t>Curso para professores que atuam com 3º ao 5º ano</a:t>
            </a:r>
            <a:endParaRPr sz="2700" b="1" i="1" dirty="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pt-BR" sz="2700" b="1" dirty="0">
                <a:solidFill>
                  <a:srgbClr val="000000"/>
                </a:solidFill>
              </a:rPr>
              <a:t>Coordenação</a:t>
            </a:r>
            <a:r>
              <a:rPr lang="pt-BR" sz="2700" b="1" dirty="0" smtClean="0">
                <a:solidFill>
                  <a:srgbClr val="000000"/>
                </a:solidFill>
              </a:rPr>
              <a:t>: Cidinha e </a:t>
            </a:r>
            <a:r>
              <a:rPr lang="pt-BR" sz="2700" b="1" dirty="0" err="1" smtClean="0">
                <a:solidFill>
                  <a:srgbClr val="000000"/>
                </a:solidFill>
              </a:rPr>
              <a:t>Pricila</a:t>
            </a:r>
            <a:endParaRPr sz="2700" b="1" dirty="0">
              <a:solidFill>
                <a:srgbClr val="000000"/>
              </a:solidFill>
            </a:endParaRPr>
          </a:p>
          <a:p>
            <a:pPr marL="640080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pt-BR" sz="2700" b="1" dirty="0">
                <a:solidFill>
                  <a:srgbClr val="000000"/>
                </a:solidFill>
              </a:rPr>
              <a:t>  Agosto/2021</a:t>
            </a:r>
            <a:endParaRPr sz="27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pt-BR" sz="2700" b="1" dirty="0">
                <a:solidFill>
                  <a:srgbClr val="000000"/>
                </a:solidFill>
              </a:rPr>
              <a:t>                                                                5º Encontro</a:t>
            </a:r>
            <a:endParaRPr sz="2700" b="1" dirty="0">
              <a:solidFill>
                <a:srgbClr val="000000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ctrTitle"/>
          </p:nvPr>
        </p:nvSpPr>
        <p:spPr>
          <a:xfrm>
            <a:off x="295125" y="154575"/>
            <a:ext cx="8727000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None/>
            </a:pPr>
            <a:endParaRPr/>
          </a:p>
          <a:p>
            <a:pPr marL="1828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pt-BR"/>
              <a:t>Meu aluno não está alfabetizado! </a:t>
            </a:r>
            <a:endParaRPr/>
          </a:p>
          <a:p>
            <a:pPr marL="1828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pt-BR"/>
              <a:t>E agora?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75573" y="388307"/>
            <a:ext cx="8467594" cy="6062597"/>
          </a:xfrm>
        </p:spPr>
        <p:txBody>
          <a:bodyPr/>
          <a:lstStyle/>
          <a:p>
            <a:pPr>
              <a:buNone/>
            </a:pPr>
            <a:r>
              <a:rPr lang="pt-BR" sz="2000" dirty="0" smtClean="0">
                <a:latin typeface="+mn-lt"/>
                <a:hlinkClick r:id="rId2"/>
              </a:rPr>
              <a:t/>
            </a:r>
            <a:br>
              <a:rPr lang="pt-BR" sz="2000" dirty="0" smtClean="0">
                <a:latin typeface="+mn-lt"/>
                <a:hlinkClick r:id="rId2"/>
              </a:rPr>
            </a:br>
            <a:r>
              <a:rPr lang="pt-BR" sz="2000" dirty="0" smtClean="0">
                <a:latin typeface="+mn-lt"/>
                <a:hlinkClick r:id="rId2"/>
              </a:rPr>
              <a:t>https</a:t>
            </a:r>
            <a:r>
              <a:rPr lang="pt-BR" sz="2000" dirty="0" smtClean="0">
                <a:latin typeface="+mn-lt"/>
                <a:hlinkClick r:id="rId2"/>
              </a:rPr>
              <a:t>://www.instagram.com/p/CQo14UlAK6M/?utm_medium=share_sheet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Chapeuzinho Vermelho 1º ano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  <a:hlinkClick r:id="rId3"/>
              </a:rPr>
              <a:t>https://</a:t>
            </a:r>
            <a:r>
              <a:rPr lang="pt-BR" sz="2000" dirty="0" smtClean="0">
                <a:latin typeface="+mn-lt"/>
                <a:hlinkClick r:id="rId3"/>
              </a:rPr>
              <a:t>www.instagram.com/tv/CRzhdg_htvM/?utm_medium=share_sheet</a:t>
            </a:r>
            <a:r>
              <a:rPr lang="pt-BR" sz="2000" dirty="0" smtClean="0">
                <a:latin typeface="+mn-lt"/>
              </a:rPr>
              <a:t> 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Letras Móveis – sistema de apropriação da escrita – formação de palavras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  <a:hlinkClick r:id="rId4"/>
              </a:rPr>
              <a:t>https://www.instagram.com/p/CP8MjHJJfLo/?utm_medium=share_sheet</a:t>
            </a:r>
            <a:r>
              <a:rPr lang="pt-BR" sz="2000" dirty="0" smtClean="0">
                <a:latin typeface="+mn-lt"/>
              </a:rPr>
              <a:t> 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Poema concreto 4º ano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  <a:hlinkClick r:id="rId5"/>
              </a:rPr>
              <a:t>https://www.instagram.com/p/COOaMZJpwLg/?utm_medium=share_sheet</a:t>
            </a:r>
            <a:r>
              <a:rPr lang="pt-BR" sz="2000" dirty="0" smtClean="0">
                <a:latin typeface="+mn-lt"/>
              </a:rPr>
              <a:t> 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Regiões do Brasil – 4º ano - Interdisciplinaridade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6baaf52bd_1_317"/>
          <p:cNvSpPr txBox="1">
            <a:spLocks noGrp="1"/>
          </p:cNvSpPr>
          <p:nvPr>
            <p:ph type="title"/>
          </p:nvPr>
        </p:nvSpPr>
        <p:spPr>
          <a:xfrm>
            <a:off x="386575" y="535150"/>
            <a:ext cx="8361300" cy="406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800" dirty="0"/>
              <a:t>Vídeo</a:t>
            </a:r>
            <a:endParaRPr sz="5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50" b="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"Alfabetização e a psicogênese" </a:t>
            </a:r>
            <a:endParaRPr sz="3450" b="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50" b="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900" b="0" u="sng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https://youtu.be/-LZiYWd_ZsE</a:t>
            </a:r>
            <a:endParaRPr sz="2900" b="0" u="sng" dirty="0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ge6baaf52bd_1_6"/>
          <p:cNvGraphicFramePr/>
          <p:nvPr/>
        </p:nvGraphicFramePr>
        <p:xfrm>
          <a:off x="184050" y="527875"/>
          <a:ext cx="8775900" cy="6553140"/>
        </p:xfrm>
        <a:graphic>
          <a:graphicData uri="http://schemas.openxmlformats.org/drawingml/2006/table">
            <a:tbl>
              <a:tblPr>
                <a:noFill/>
                <a:tableStyleId>{9A3C17E8-7103-4564-8205-42F97D1779AB}</a:tableStyleId>
              </a:tblPr>
              <a:tblGrid>
                <a:gridCol w="4387950"/>
                <a:gridCol w="4387950"/>
              </a:tblGrid>
              <a:tr h="44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1"/>
                        <a:t>Características</a:t>
                      </a:r>
                      <a:endParaRPr sz="2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1"/>
                        <a:t>Atividades favoráveis</a:t>
                      </a:r>
                      <a:endParaRPr sz="2100" b="1"/>
                    </a:p>
                  </a:txBody>
                  <a:tcPr marL="91425" marR="91425" marT="91425" marB="91425"/>
                </a:tc>
              </a:tr>
              <a:tr h="396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Escrever e desenhar têm o mesmo significado;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Não relaciona a escrita com a fala;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 Não diferencia letras de números; 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Reproduz traços típicos da escrita de forma desordenada; 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Acredita que coisas grandes têm um nome grande e coisas pequenas têm nome um nome pequeno (realismo nominal); 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Usa as letras do nome para escrever tudo; 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Não aceita que seja possível escrever e ler com menos de três letras; 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/>
                        <a:t> Leitura global: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100"/>
                        <a:t>Lê a palavra como um todo. 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/>
                        <a:t>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Desenhar e escrever o que desenhou;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Usar, reconhecer e ler o nome em situações significativas: chamada, marcar atividades, objetos, utilizá-lo em jogos, bilhetes, etc;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 Ter contato com diferentes portadores de textos;  Frequentar a biblioteca, banca de jornais, etc;  Conversar sobre a função da escrita;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 Utilizar letras móveis para pesquisar nomes, reproduzir o próprio nome ou dos amigos;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 Bingo de letras;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 Produção oral de histórias;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Escrita espontânea;  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Textos coletivos tendo o professor como escriba;  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Aumentar o repertório de letras; 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Leitura dos nomes das crianças da classe,</a:t>
                      </a:r>
                      <a:endParaRPr sz="18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9" name="Google Shape;209;ge6baaf52bd_1_6"/>
          <p:cNvSpPr txBox="1"/>
          <p:nvPr/>
        </p:nvSpPr>
        <p:spPr>
          <a:xfrm>
            <a:off x="903450" y="115675"/>
            <a:ext cx="733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latin typeface="Trebuchet MS"/>
                <a:ea typeface="Trebuchet MS"/>
                <a:cs typeface="Trebuchet MS"/>
                <a:sym typeface="Trebuchet MS"/>
              </a:rPr>
              <a:t>Hipótese Pré-silábica</a:t>
            </a:r>
            <a:r>
              <a:rPr lang="pt-BR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ge6baaf52bd_1_12"/>
          <p:cNvGraphicFramePr/>
          <p:nvPr/>
        </p:nvGraphicFramePr>
        <p:xfrm>
          <a:off x="184075" y="230900"/>
          <a:ext cx="8742850" cy="6305350"/>
        </p:xfrm>
        <a:graphic>
          <a:graphicData uri="http://schemas.openxmlformats.org/drawingml/2006/table">
            <a:tbl>
              <a:tblPr>
                <a:noFill/>
                <a:tableStyleId>{7F603AC3-9AE8-4AD2-A332-3A1AF674964B}</a:tableStyleId>
              </a:tblPr>
              <a:tblGrid>
                <a:gridCol w="4371425"/>
                <a:gridCol w="4371425"/>
              </a:tblGrid>
              <a:tr h="630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/>
                        <a:t>quando isto for significativo;  </a:t>
                      </a:r>
                      <a:endParaRPr sz="2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/>
                        <a:t>Comparar e relacionar palavras; </a:t>
                      </a:r>
                      <a:endParaRPr sz="2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/>
                        <a:t> Produzir textos de forma não convencional;  Identificar personagens conhecidos a partir de seus nomes, ou escrever seus nomes de acordo com sua possibilidade;  </a:t>
                      </a:r>
                      <a:endParaRPr sz="2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/>
                        <a:t>Recitar textos memorizados: parlendas, poemas, músicas, etc; </a:t>
                      </a:r>
                      <a:endParaRPr sz="2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/>
                        <a:t> Atividades em que seja preciso reconhecer e completar a letra inicial e a letra final; </a:t>
                      </a:r>
                      <a:endParaRPr sz="2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/>
                        <a:t> Escrita de listas em que isto tenha significado: listar o que usamos na hora do lanche, o que tem numa festa de aniversário, etc. 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ge6baaf52bd_1_17"/>
          <p:cNvGraphicFramePr/>
          <p:nvPr/>
        </p:nvGraphicFramePr>
        <p:xfrm>
          <a:off x="184050" y="648075"/>
          <a:ext cx="8775900" cy="6041840"/>
        </p:xfrm>
        <a:graphic>
          <a:graphicData uri="http://schemas.openxmlformats.org/drawingml/2006/table">
            <a:tbl>
              <a:tblPr>
                <a:noFill/>
                <a:tableStyleId>{7F603AC3-9AE8-4AD2-A332-3A1AF674964B}</a:tableStyleId>
              </a:tblPr>
              <a:tblGrid>
                <a:gridCol w="4387950"/>
                <a:gridCol w="4387950"/>
              </a:tblGrid>
              <a:tr h="48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 dirty="0"/>
                        <a:t>Características</a:t>
                      </a:r>
                      <a:endParaRPr sz="21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/>
                        <a:t>Atividades favoráveis</a:t>
                      </a:r>
                      <a:endParaRPr sz="2100" b="1" u="none" strike="noStrike" cap="none"/>
                    </a:p>
                  </a:txBody>
                  <a:tcPr marL="91425" marR="91425" marT="91425" marB="91425"/>
                </a:tc>
              </a:tr>
              <a:tr h="55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/>
                        <a:t>Para cada fonema, usa uma letra para representá-lo;  Pode, ou não, atribuir valor sonoro à letra;  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/>
                        <a:t> Pode usar muitas letras para escrever e ao fazer a leitura, apontar uma letra para cada fonema; 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/>
                        <a:t>  Ao escrever frases, pode usar uma letra para cada palavra. </a:t>
                      </a:r>
                      <a:endParaRPr sz="2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Todas as atividades do nível anterior;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Comparar e relacionar escritas de palavras diversas;   Escrever pequenos textos memorizados (parlendas, poemas, músicas, travalínguas...);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 Completar palavras com letras para evidenciar seu som: camelo = c__m__l__ ou __a__e__o;   Relacionar personagens a partir do nome escrito;   Relacionar figura às palavras, através do reconhecimento da letra inicial; 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Ter contato com a escrita convencional em atividades significativas: reconhecer letras em um pequeno texto conhecido; 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Leitura de textos conhecidos;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 Relacionar textos memorizados com sua grafia;   Cruzadinha; 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/>
                        <a:t>Caça-palavras;  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22" name="Google Shape;222;ge6baaf52bd_1_17"/>
          <p:cNvSpPr txBox="1"/>
          <p:nvPr/>
        </p:nvSpPr>
        <p:spPr>
          <a:xfrm>
            <a:off x="1159050" y="109275"/>
            <a:ext cx="733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Hipótese Silábica</a:t>
            </a:r>
            <a:r>
              <a:rPr lang="pt-BR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ge6baaf52bd_1_23"/>
          <p:cNvGraphicFramePr/>
          <p:nvPr/>
        </p:nvGraphicFramePr>
        <p:xfrm>
          <a:off x="184075" y="230900"/>
          <a:ext cx="8742850" cy="6305350"/>
        </p:xfrm>
        <a:graphic>
          <a:graphicData uri="http://schemas.openxmlformats.org/drawingml/2006/table">
            <a:tbl>
              <a:tblPr>
                <a:noFill/>
                <a:tableStyleId>{7F603AC3-9AE8-4AD2-A332-3A1AF674964B}</a:tableStyleId>
              </a:tblPr>
              <a:tblGrid>
                <a:gridCol w="4371425"/>
                <a:gridCol w="4371425"/>
              </a:tblGrid>
              <a:tr h="630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Completar lacunas em textos e palavras;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Construir um dicionário ilustrado, desde que o tema seja significativo;   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Evidenciar rimas entre as palavras;  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 Usar o alfabeto móvel para escritas significativas;   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Jogos variados para associar o desenho e seu nome;   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Colocar letras em ordem alfabética;  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u="none" strike="noStrike" cap="none">
                          <a:solidFill>
                            <a:schemeClr val="dk1"/>
                          </a:solidFill>
                        </a:rPr>
                        <a:t> Contar a quantidade de palavras de uma frase.  </a:t>
                      </a:r>
                      <a:endParaRPr sz="2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ge6baaf52bd_1_28"/>
          <p:cNvGraphicFramePr/>
          <p:nvPr>
            <p:extLst>
              <p:ext uri="{D42A27DB-BD31-4B8C-83A1-F6EECF244321}">
                <p14:modId xmlns:p14="http://schemas.microsoft.com/office/powerpoint/2010/main" val="3401492935"/>
              </p:ext>
            </p:extLst>
          </p:nvPr>
        </p:nvGraphicFramePr>
        <p:xfrm>
          <a:off x="184050" y="941000"/>
          <a:ext cx="8775900" cy="5844935"/>
        </p:xfrm>
        <a:graphic>
          <a:graphicData uri="http://schemas.openxmlformats.org/drawingml/2006/table">
            <a:tbl>
              <a:tblPr>
                <a:noFill/>
                <a:tableStyleId>{7F603AC3-9AE8-4AD2-A332-3A1AF674964B}</a:tableStyleId>
              </a:tblPr>
              <a:tblGrid>
                <a:gridCol w="4387950"/>
                <a:gridCol w="4387950"/>
              </a:tblGrid>
              <a:tr h="44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900" b="1" u="none" strike="noStrike" cap="none" dirty="0"/>
                        <a:t>Características</a:t>
                      </a:r>
                      <a:endParaRPr sz="19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900" b="1" u="none" strike="noStrike" cap="none"/>
                        <a:t>Atividades favoráveis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</a:tr>
              <a:tr h="53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 dirty="0"/>
                        <a:t> </a:t>
                      </a: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 dirty="0"/>
                        <a:t> Percebe a necessidade de mais de uma letra para a maioria das sílabas; </a:t>
                      </a: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 dirty="0"/>
                        <a:t>Reconhece o som das letras;   </a:t>
                      </a: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 dirty="0"/>
                        <a:t>Pode dar ênfase a escrita do som só das vogais ou só das consoantes bola= </a:t>
                      </a:r>
                      <a:r>
                        <a:rPr lang="pt-BR" sz="2500" u="none" strike="noStrike" cap="none" dirty="0" smtClean="0"/>
                        <a:t>OA </a:t>
                      </a:r>
                      <a:r>
                        <a:rPr lang="pt-BR" sz="2500" u="none" strike="noStrike" cap="none" dirty="0"/>
                        <a:t>ou BL;   </a:t>
                      </a: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 dirty="0"/>
                        <a:t>Atribui o valor do fonema em algumas letras: cabelo= </a:t>
                      </a:r>
                      <a:r>
                        <a:rPr lang="pt-BR" sz="2500" u="none" strike="noStrike" cap="none" dirty="0" err="1"/>
                        <a:t>kbl</a:t>
                      </a:r>
                      <a:endParaRPr sz="25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/>
                        <a:t>As mesmas do nível anterior</a:t>
                      </a: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/>
                        <a:t>Separar as palavras de um texto memorizado;   Generalizar os conhecimentos para escrever palavras que não conhece: associar o GA do nome de GABRIELA para escrever garota, gaveta;  </a:t>
                      </a: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/>
                        <a:t>Ditado de palavras conhecidas; </a:t>
                      </a: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/>
                        <a:t>Produzir pequenos textos;  </a:t>
                      </a: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t-BR" sz="2500" u="none" strike="noStrike" cap="none"/>
                        <a:t> Reescrever histórias.</a:t>
                      </a:r>
                      <a:endParaRPr sz="25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35" name="Google Shape;235;ge6baaf52bd_1_28"/>
          <p:cNvSpPr txBox="1"/>
          <p:nvPr/>
        </p:nvSpPr>
        <p:spPr>
          <a:xfrm>
            <a:off x="1043350" y="181775"/>
            <a:ext cx="733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Silábico-Alfabético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ge6baaf52bd_1_34"/>
          <p:cNvGraphicFramePr/>
          <p:nvPr/>
        </p:nvGraphicFramePr>
        <p:xfrm>
          <a:off x="184050" y="808800"/>
          <a:ext cx="8775900" cy="6147455"/>
        </p:xfrm>
        <a:graphic>
          <a:graphicData uri="http://schemas.openxmlformats.org/drawingml/2006/table">
            <a:tbl>
              <a:tblPr>
                <a:noFill/>
                <a:tableStyleId>{7F603AC3-9AE8-4AD2-A332-3A1AF674964B}</a:tableStyleId>
              </a:tblPr>
              <a:tblGrid>
                <a:gridCol w="4387950"/>
                <a:gridCol w="4387950"/>
              </a:tblGrid>
              <a:tr h="52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Características</a:t>
                      </a:r>
                      <a:endParaRPr sz="21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Atividades favoráveis</a:t>
                      </a:r>
                      <a:endParaRPr sz="2100" u="none" strike="noStrike" cap="none"/>
                    </a:p>
                  </a:txBody>
                  <a:tcPr marL="91425" marR="91425" marT="91425" marB="91425"/>
                </a:tc>
              </a:tr>
              <a:tr h="552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Compreende a função social da escrita: comunicação;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Conhece o valor sonoro de todas ou quase todas as letras; 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Apresenta estabilidade na escrita das palavras; 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Compreende que cada letra corresponde aos menores valores sonoros da sílaba;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Procura adequar a escrita à fala;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Faz leitura com ou sem imagem;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Inicia preocupação com as questões ortográficas; 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Separa as palavras quando escreve frases;  </a:t>
                      </a:r>
                      <a:endParaRPr sz="2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/>
                        <a:t>Produz textos de forma convencional</a:t>
                      </a:r>
                      <a:endParaRPr sz="21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/>
                        <a:t>Todas as anteriores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/>
                        <a:t>Leituras diversas;  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/>
                        <a:t>Escrita de listas de palavras que apresentem as mesmas regularidades ortográficas em momentos em que isto seja significativo; 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/>
                        <a:t>Atividades a partir de um texto: leitura, localização de palavras ou frases, ordenar o texto;   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/>
                        <a:t>Jogos diversos com bingo de letras e palavras, forca</a:t>
                      </a:r>
                      <a:r>
                        <a:rPr lang="pt-BR" sz="1400" u="none" strike="noStrike" cap="none"/>
                        <a:t>.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42" name="Google Shape;242;ge6baaf52bd_1_34"/>
          <p:cNvSpPr txBox="1"/>
          <p:nvPr/>
        </p:nvSpPr>
        <p:spPr>
          <a:xfrm>
            <a:off x="903450" y="132200"/>
            <a:ext cx="733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2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Alfabético</a:t>
            </a:r>
            <a:endParaRPr sz="23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6a4f27090_11_0"/>
          <p:cNvSpPr txBox="1">
            <a:spLocks noGrp="1"/>
          </p:cNvSpPr>
          <p:nvPr>
            <p:ph type="title"/>
          </p:nvPr>
        </p:nvSpPr>
        <p:spPr>
          <a:xfrm>
            <a:off x="1120375" y="363324"/>
            <a:ext cx="7350600" cy="58871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RELAÇÃO </a:t>
            </a:r>
            <a:r>
              <a:rPr lang="pt-BR" dirty="0"/>
              <a:t>COM O QSN...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79a05b07c_5_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e79a05b07c_5_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ge79a05b07c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4"/>
            <a:ext cx="9144001" cy="685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b9f64246_2_0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00" cy="88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e7b9f64246_2_0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400" cy="17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ge7b9f64246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e6a4f27090_1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6a4f27090_1_35"/>
          <p:cNvSpPr txBox="1"/>
          <p:nvPr/>
        </p:nvSpPr>
        <p:spPr>
          <a:xfrm>
            <a:off x="209250" y="297450"/>
            <a:ext cx="8725500" cy="6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r>
              <a:rPr lang="pt-BR" sz="4300" b="1"/>
              <a:t>Diferentes possibilidades de organização das sílabas  </a:t>
            </a:r>
            <a:endParaRPr sz="4300" b="1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V (o-vo)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VC (es-co-la)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CVC (car-ta)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CCV (pra-to)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CCVC (cris-tal)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CVCC (pers-pec-ti-va)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pt-BR" sz="4300"/>
              <a:t>CCVCC (trans-for-ma-ção)</a:t>
            </a:r>
            <a:endParaRPr sz="43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QSN - Ed. Fundamental - pág. 42 </a:t>
            </a:r>
            <a:r>
              <a:rPr lang="pt-BR" sz="17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(rodapé)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5781" y="350729"/>
            <a:ext cx="8342333" cy="6100175"/>
          </a:xfrm>
        </p:spPr>
        <p:txBody>
          <a:bodyPr/>
          <a:lstStyle/>
          <a:p>
            <a:pPr marL="80010" indent="0">
              <a:buNone/>
            </a:pPr>
            <a:r>
              <a:rPr lang="pt-BR" u="sng" dirty="0">
                <a:solidFill>
                  <a:schemeClr val="hlink"/>
                </a:solidFill>
                <a:hlinkClick r:id="rId2"/>
              </a:rPr>
              <a:t>https://</a:t>
            </a:r>
            <a:r>
              <a:rPr lang="pt-BR" u="sng" dirty="0" smtClean="0">
                <a:solidFill>
                  <a:schemeClr val="hlink"/>
                </a:solidFill>
                <a:hlinkClick r:id="rId2"/>
              </a:rPr>
              <a:t>portaleducacao.guarulhos.sp.gov.br/wp_site/saberesemcasa</a:t>
            </a:r>
            <a:endParaRPr lang="pt-BR" u="sng" dirty="0" smtClean="0">
              <a:solidFill>
                <a:schemeClr val="hlink"/>
              </a:solidFill>
            </a:endParaRPr>
          </a:p>
          <a:p>
            <a:pPr marL="80010" indent="0">
              <a:buNone/>
            </a:pPr>
            <a:endParaRPr lang="pt-BR" u="sng" dirty="0" smtClean="0">
              <a:solidFill>
                <a:schemeClr val="hlink"/>
              </a:solidFill>
            </a:endParaRPr>
          </a:p>
          <a:p>
            <a:pPr marL="80010" indent="0">
              <a:buNone/>
            </a:pPr>
            <a:endParaRPr lang="pt-BR" dirty="0"/>
          </a:p>
        </p:txBody>
      </p:sp>
      <p:pic>
        <p:nvPicPr>
          <p:cNvPr id="4" name="Google Shape;274;ge6baaf52bd_1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02706"/>
            <a:ext cx="9143999" cy="524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0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e6baaf52bd_1_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25" y="186113"/>
            <a:ext cx="291252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e6baaf52bd_1_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1550" y="200413"/>
            <a:ext cx="29125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e6baaf52bd_1_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25" y="3915775"/>
            <a:ext cx="28552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e6baaf52bd_1_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4250" y="606075"/>
            <a:ext cx="291252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e6baaf52bd_1_1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4250" y="3533950"/>
            <a:ext cx="29125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e6baaf52bd_1_1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1650" y="3850592"/>
            <a:ext cx="2742426" cy="282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0" y="9815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077"/>
              <a:buNone/>
            </a:pPr>
            <a:endParaRPr sz="12517" b="1" i="1" dirty="0">
              <a:solidFill>
                <a:srgbClr val="000000"/>
              </a:solidFill>
            </a:endParaRPr>
          </a:p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pt-BR" sz="18517" b="1" i="1" dirty="0">
                <a:solidFill>
                  <a:srgbClr val="000000"/>
                </a:solidFill>
              </a:rPr>
              <a:t>PAUTA</a:t>
            </a:r>
            <a:endParaRPr sz="18517" b="1" i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Objetivo</a:t>
            </a: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 </a:t>
            </a: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Acolhimento/Itinerário </a:t>
            </a:r>
            <a:r>
              <a:rPr lang="pt-BR" sz="10891" b="1" dirty="0" smtClean="0">
                <a:solidFill>
                  <a:schemeClr val="dk1"/>
                </a:solidFill>
              </a:rPr>
              <a:t>Formativo</a:t>
            </a: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Alfabetização e Letramento em nossa Rede…</a:t>
            </a:r>
            <a:endParaRPr sz="10891" b="1" dirty="0">
              <a:solidFill>
                <a:schemeClr val="dk1"/>
              </a:solidFill>
            </a:endParaRPr>
          </a:p>
          <a:p>
            <a:pPr lvl="0" indent="0">
              <a:spcBef>
                <a:spcPts val="0"/>
              </a:spcBef>
              <a:buSzPct val="85942"/>
              <a:buNone/>
            </a:pPr>
            <a:endParaRPr lang="pt-BR" sz="10891" b="1" dirty="0">
              <a:solidFill>
                <a:schemeClr val="dk1"/>
              </a:solidFill>
            </a:endParaRPr>
          </a:p>
          <a:p>
            <a:pPr lvl="0" indent="0">
              <a:spcBef>
                <a:spcPts val="0"/>
              </a:spcBef>
              <a:buSzPct val="85942"/>
              <a:buNone/>
            </a:pPr>
            <a:r>
              <a:rPr lang="pt-BR" sz="10891" b="1" dirty="0" err="1">
                <a:solidFill>
                  <a:schemeClr val="dk1"/>
                </a:solidFill>
              </a:rPr>
              <a:t>Vídeo:"Alfabetização</a:t>
            </a:r>
            <a:r>
              <a:rPr lang="pt-BR" sz="10891" b="1" dirty="0">
                <a:solidFill>
                  <a:schemeClr val="dk1"/>
                </a:solidFill>
              </a:rPr>
              <a:t> e a psicogênese"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r>
              <a:rPr lang="pt-BR" sz="10891" b="1" dirty="0" smtClean="0">
                <a:solidFill>
                  <a:schemeClr val="dk1"/>
                </a:solidFill>
              </a:rPr>
              <a:t> </a:t>
            </a: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r>
              <a:rPr lang="pt-BR" sz="10891" b="1" dirty="0" smtClean="0">
                <a:solidFill>
                  <a:schemeClr val="dk1"/>
                </a:solidFill>
              </a:rPr>
              <a:t>Conversando </a:t>
            </a:r>
            <a:r>
              <a:rPr lang="pt-BR" sz="10891" b="1" dirty="0">
                <a:solidFill>
                  <a:schemeClr val="dk1"/>
                </a:solidFill>
              </a:rPr>
              <a:t>Sobre …</a:t>
            </a:r>
            <a:endParaRPr sz="10891" b="1" dirty="0">
              <a:solidFill>
                <a:schemeClr val="dk1"/>
              </a:solidFill>
            </a:endParaRPr>
          </a:p>
          <a:p>
            <a:pPr lvl="0" indent="0">
              <a:spcBef>
                <a:spcPts val="0"/>
              </a:spcBef>
              <a:buSzPct val="85942"/>
              <a:buNone/>
            </a:pPr>
            <a:endParaRPr lang="pt-BR" sz="10891" b="1" dirty="0">
              <a:solidFill>
                <a:schemeClr val="dk1"/>
              </a:solidFill>
            </a:endParaRPr>
          </a:p>
          <a:p>
            <a:pPr lvl="0" indent="0">
              <a:spcBef>
                <a:spcPts val="0"/>
              </a:spcBef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Hipóteses da Escrita</a:t>
            </a:r>
          </a:p>
          <a:p>
            <a:pPr lvl="0" indent="0">
              <a:spcBef>
                <a:spcPts val="0"/>
              </a:spcBef>
              <a:buSzPct val="85942"/>
              <a:buNone/>
            </a:pPr>
            <a:endParaRPr lang="pt-BR" sz="10891" b="1" dirty="0">
              <a:solidFill>
                <a:schemeClr val="dk1"/>
              </a:solidFill>
            </a:endParaRPr>
          </a:p>
          <a:p>
            <a:pPr lvl="0" indent="0">
              <a:spcBef>
                <a:spcPts val="0"/>
              </a:spcBef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Relação com o QSN </a:t>
            </a:r>
          </a:p>
          <a:p>
            <a:pPr lvl="0" indent="0">
              <a:spcBef>
                <a:spcPts val="0"/>
              </a:spcBef>
              <a:buSzPct val="85942"/>
              <a:buNone/>
            </a:pPr>
            <a:endParaRPr lang="pt-BR" sz="10891" b="1" dirty="0">
              <a:solidFill>
                <a:schemeClr val="dk1"/>
              </a:solidFill>
            </a:endParaRPr>
          </a:p>
          <a:p>
            <a:pPr lvl="0" indent="0">
              <a:spcBef>
                <a:spcPts val="0"/>
              </a:spcBef>
              <a:buSzPct val="85942"/>
              <a:buNone/>
            </a:pPr>
            <a:r>
              <a:rPr lang="pt-BR" sz="10891" b="1" dirty="0">
                <a:solidFill>
                  <a:schemeClr val="dk1"/>
                </a:solidFill>
              </a:rPr>
              <a:t>Programa Saberes em Casa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endParaRPr sz="10891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0891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942"/>
              <a:buNone/>
            </a:pPr>
            <a:endParaRPr sz="108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684"/>
              <a:buNone/>
            </a:pPr>
            <a:endParaRPr sz="8091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584"/>
              <a:buNone/>
            </a:pPr>
            <a:endParaRPr sz="9691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584"/>
              <a:buNone/>
            </a:pPr>
            <a:r>
              <a:rPr lang="pt-BR" sz="9691" b="1" dirty="0">
                <a:solidFill>
                  <a:srgbClr val="000000"/>
                </a:solidFill>
              </a:rPr>
              <a:t> </a:t>
            </a:r>
            <a:endParaRPr sz="9691" b="1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5714"/>
              <a:buNone/>
            </a:pPr>
            <a:endParaRPr sz="3500" b="1" dirty="0">
              <a:solidFill>
                <a:srgbClr val="000000"/>
              </a:solidFill>
            </a:endParaRPr>
          </a:p>
          <a:p>
            <a:pPr marL="45720" lvl="0" indent="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ct val="130000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4572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endParaRPr dirty="0"/>
          </a:p>
          <a:p>
            <a:pPr marL="4572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endParaRPr dirty="0"/>
          </a:p>
          <a:p>
            <a:pPr marL="4572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endParaRPr dirty="0"/>
          </a:p>
          <a:p>
            <a:pPr marL="4572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endParaRPr dirty="0"/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8784125" y="6514475"/>
            <a:ext cx="3198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1459099" y="257612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pt-BR" sz="5100" i="1"/>
              <a:t>OBJETIVO</a:t>
            </a:r>
            <a:r>
              <a:rPr lang="pt-BR" i="1"/>
              <a:t> </a:t>
            </a:r>
            <a:endParaRPr i="1"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0" y="1400600"/>
            <a:ext cx="9144000" cy="4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4114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40"/>
              <a:buNone/>
            </a:pPr>
            <a:r>
              <a:rPr lang="pt-BR" sz="4800">
                <a:solidFill>
                  <a:srgbClr val="000000"/>
                </a:solidFill>
              </a:rPr>
              <a:t>Dar continuidade às  reflexões sobre o processo de alfabetização e letramento dos educandos, no final do ciclo, a partir do Eixo Comunicação e Expressão QSN - 2019.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9a05b07c_7_0"/>
          <p:cNvSpPr txBox="1">
            <a:spLocks noGrp="1"/>
          </p:cNvSpPr>
          <p:nvPr>
            <p:ph type="body" idx="1"/>
          </p:nvPr>
        </p:nvSpPr>
        <p:spPr>
          <a:xfrm>
            <a:off x="132200" y="280925"/>
            <a:ext cx="8923800" cy="62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t-BR" dirty="0"/>
              <a:t>PODCAST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t-BR" u="sng" dirty="0" smtClean="0">
                <a:solidFill>
                  <a:schemeClr val="hlink"/>
                </a:solidFill>
                <a:hlinkClick r:id="rId3"/>
              </a:rPr>
              <a:t>https://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portaleducacao.guarulhos.sp.gov.br/wp_site/saberesemcasa/</a:t>
            </a:r>
            <a:r>
              <a:rPr lang="pt-BR" dirty="0"/>
              <a:t>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pic>
        <p:nvPicPr>
          <p:cNvPr id="172" name="Google Shape;172;ge79a05b07c_7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00" y="1669050"/>
            <a:ext cx="8923800" cy="508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2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3f440c7a8_1_17"/>
          <p:cNvSpPr txBox="1">
            <a:spLocks noGrp="1"/>
          </p:cNvSpPr>
          <p:nvPr>
            <p:ph type="title"/>
          </p:nvPr>
        </p:nvSpPr>
        <p:spPr>
          <a:xfrm>
            <a:off x="99150" y="124700"/>
            <a:ext cx="8973300" cy="6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None/>
            </a:pPr>
            <a:r>
              <a:rPr lang="pt-BR" sz="3200" dirty="0"/>
              <a:t>ACOLHIMENTO</a:t>
            </a:r>
            <a:endParaRPr sz="3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None/>
            </a:pPr>
            <a:r>
              <a:rPr lang="pt-BR" sz="3200" dirty="0"/>
              <a:t>Texto do itinerário formativo/Espaços de </a:t>
            </a:r>
            <a:r>
              <a:rPr lang="pt-BR" sz="3200" dirty="0" smtClean="0"/>
              <a:t>Memória</a:t>
            </a:r>
            <a:br>
              <a:rPr lang="pt-BR" sz="3200" dirty="0" smtClean="0"/>
            </a:br>
            <a:endParaRPr sz="3200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None/>
            </a:pPr>
            <a:r>
              <a:rPr lang="pt-BR" sz="2400" b="0" dirty="0"/>
              <a:t>O 1º semestre de 2021, foi repleto de desafios e um deles foi adaptar o Curso Meu Aluno não está alfabetizado. E agora? em uma formação remota, para ser desenvolvida em hora atividade, com um grande número de escolas. Começamos todos bem timidamente, com as inseguranças que a tecnologia nos trazia, pois, nossos encontros sempre foram presenciais. O primeiro grande desafio foi vencido principalmente com a ajuda de todos que iam compondo o grande grupo. As atividades planejadas, pensando na  interação, na ludicidade, no protagonismo foram ganhando espaço pois, a receptividade da Rede em trabalharmos com a prática nos davam a certeza do caminho certo.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232" y="651355"/>
            <a:ext cx="8758825" cy="5849654"/>
          </a:xfrm>
        </p:spPr>
        <p:txBody>
          <a:bodyPr/>
          <a:lstStyle/>
          <a:p>
            <a:pPr algn="just">
              <a:buNone/>
            </a:pPr>
            <a:r>
              <a:rPr lang="pt-BR" sz="2400" b="0" dirty="0"/>
              <a:t>Quem  se lembra das leituras de imagens que fizemos e levaram o grupo a pensarem, a fazer descobertas, a rir? Ou do outdoor em outra língua, repleto de perguntas desafiadoras que possibilitaram o grupo a “ler” a partir das informações contidas nele? Passeamos por museus virtuais, lemos expressões faciais, brincamos com o que é o que é?</a:t>
            </a:r>
            <a:br>
              <a:rPr lang="pt-BR" sz="2400" b="0" dirty="0"/>
            </a:br>
            <a:r>
              <a:rPr lang="pt-BR" sz="2400" b="0" dirty="0"/>
              <a:t>Quanta riqueza e lembrança com os “</a:t>
            </a:r>
            <a:r>
              <a:rPr lang="pt-BR" sz="2400" b="0" dirty="0" err="1"/>
              <a:t>jingle”dos</a:t>
            </a:r>
            <a:r>
              <a:rPr lang="pt-BR" sz="2400" b="0" dirty="0"/>
              <a:t> anos 60, 70, 80 que nos remetem a cheiros, lugares, pessoas quando ouvimos juntos o carro da pamonha, o café seleto, as músicas de Natal entre outros. Quantas reflexões e contribuições os vídeos de Elvira Souza Lima, Artur Gomes de Moraes e Luís Antônio </a:t>
            </a:r>
            <a:r>
              <a:rPr lang="pt-BR" sz="2400" b="0" dirty="0" err="1"/>
              <a:t>Marcuschi</a:t>
            </a:r>
            <a:r>
              <a:rPr lang="pt-BR" sz="2400" b="0" dirty="0"/>
              <a:t> nos possibilitaram. Revisitamos nossas concepções de alfabetização e letramento, alinhadas ao QSN - 2019, sempre relacionando teoria e prática, em um movimento dialógico e reflexivo.</a:t>
            </a:r>
          </a:p>
        </p:txBody>
      </p:sp>
    </p:spTree>
    <p:extLst>
      <p:ext uri="{BB962C8B-B14F-4D97-AF65-F5344CB8AC3E}">
        <p14:creationId xmlns:p14="http://schemas.microsoft.com/office/powerpoint/2010/main" val="27134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364" y="237995"/>
            <a:ext cx="8755694" cy="5962389"/>
          </a:xfrm>
        </p:spPr>
        <p:txBody>
          <a:bodyPr/>
          <a:lstStyle/>
          <a:p>
            <a:pPr marL="0" lvl="0" indent="457200" algn="just">
              <a:spcBef>
                <a:spcPts val="360"/>
              </a:spcBef>
              <a:buClr>
                <a:srgbClr val="000000"/>
              </a:buClr>
              <a:buSzPts val="1100"/>
            </a:pPr>
            <a:r>
              <a:rPr lang="pt-BR" sz="2400" dirty="0">
                <a:solidFill>
                  <a:srgbClr val="3F3F3F"/>
                </a:solidFill>
              </a:rPr>
              <a:t>Muito gostoso ouvir de vocês que os encontros estavam sendo significativos, prazerosos, </a:t>
            </a:r>
            <a:r>
              <a:rPr lang="pt-BR" sz="2400" dirty="0" err="1">
                <a:solidFill>
                  <a:srgbClr val="3F3F3F"/>
                </a:solidFill>
              </a:rPr>
              <a:t>ressignificando</a:t>
            </a:r>
            <a:r>
              <a:rPr lang="pt-BR" sz="2400" dirty="0">
                <a:solidFill>
                  <a:srgbClr val="3F3F3F"/>
                </a:solidFill>
              </a:rPr>
              <a:t> olhares e práticas. Quantos momentos vivemos de experiências trazidas pelo grupo, quando colocaram em prática o que conversamos nas formações. Momentos de descontração e muita troca entre os educadores da Rede Municipal.</a:t>
            </a:r>
          </a:p>
          <a:p>
            <a:pPr marL="0" lvl="0" indent="457200" algn="just">
              <a:spcBef>
                <a:spcPts val="360"/>
              </a:spcBef>
              <a:buSzPts val="2304"/>
            </a:pPr>
            <a:r>
              <a:rPr lang="pt-BR" sz="2400" dirty="0">
                <a:solidFill>
                  <a:srgbClr val="3F3F3F"/>
                </a:solidFill>
              </a:rPr>
              <a:t>Vamos continuar o desafio do 1º semestre retomando nossos encontros mensais…  Juntar e potencializar o que vem pela frente, numa perspectiva híbrida. </a:t>
            </a:r>
          </a:p>
          <a:p>
            <a:pPr marL="0" lvl="0" indent="457200" algn="just">
              <a:spcBef>
                <a:spcPts val="360"/>
              </a:spcBef>
              <a:buClr>
                <a:srgbClr val="000000"/>
              </a:buClr>
              <a:buSzPts val="1100"/>
            </a:pPr>
            <a:r>
              <a:rPr lang="pt-BR" sz="2400" dirty="0">
                <a:solidFill>
                  <a:srgbClr val="3F3F3F"/>
                </a:solidFill>
              </a:rPr>
              <a:t>Consideramos: as solicitações para os encontros continuarem, bem como as avaliações realizadas por vocês no final do semestre. Estamos preparando com muito compromisso, pensando em aprofundar nossos conhecimentos.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7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6a4f27090_11_6"/>
          <p:cNvSpPr txBox="1">
            <a:spLocks noGrp="1"/>
          </p:cNvSpPr>
          <p:nvPr>
            <p:ph type="title"/>
          </p:nvPr>
        </p:nvSpPr>
        <p:spPr>
          <a:xfrm>
            <a:off x="458150" y="789140"/>
            <a:ext cx="8475900" cy="57243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Alfabetização </a:t>
            </a:r>
            <a:r>
              <a:rPr lang="pt-BR" dirty="0"/>
              <a:t>e Letramento em nossa Rede...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1130</Words>
  <Application>Microsoft Office PowerPoint</Application>
  <PresentationFormat>Apresentação na tela (4:3)</PresentationFormat>
  <Paragraphs>172</Paragraphs>
  <Slides>23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Georgia</vt:lpstr>
      <vt:lpstr>Roboto</vt:lpstr>
      <vt:lpstr>Integração</vt:lpstr>
      <vt:lpstr> Meu aluno não está alfabetizado!  E agora?</vt:lpstr>
      <vt:lpstr>Apresentação do PowerPoint</vt:lpstr>
      <vt:lpstr>Apresentação do PowerPoint</vt:lpstr>
      <vt:lpstr>OBJETIVO </vt:lpstr>
      <vt:lpstr>Apresentação do PowerPoint</vt:lpstr>
      <vt:lpstr>ACOLHIMENTO Texto do itinerário formativo/Espaços de Memória  O 1º semestre de 2021, foi repleto de desafios e um deles foi adaptar o Curso Meu Aluno não está alfabetizado. E agora? em uma formação remota, para ser desenvolvida em hora atividade, com um grande número de escolas. Começamos todos bem timidamente, com as inseguranças que a tecnologia nos trazia, pois, nossos encontros sempre foram presenciais. O primeiro grande desafio foi vencido principalmente com a ajuda de todos que iam compondo o grande grupo. As atividades planejadas, pensando na  interação, na ludicidade, no protagonismo foram ganhando espaço pois, a receptividade da Rede em trabalharmos com a prática nos davam a certeza do caminho certo. </vt:lpstr>
      <vt:lpstr>Quem  se lembra das leituras de imagens que fizemos e levaram o grupo a pensarem, a fazer descobertas, a rir? Ou do outdoor em outra língua, repleto de perguntas desafiadoras que possibilitaram o grupo a “ler” a partir das informações contidas nele? Passeamos por museus virtuais, lemos expressões faciais, brincamos com o que é o que é? Quanta riqueza e lembrança com os “jingle”dos anos 60, 70, 80 que nos remetem a cheiros, lugares, pessoas quando ouvimos juntos o carro da pamonha, o café seleto, as músicas de Natal entre outros. Quantas reflexões e contribuições os vídeos de Elvira Souza Lima, Artur Gomes de Moraes e Luís Antônio Marcuschi nos possibilitaram. Revisitamos nossas concepções de alfabetização e letramento, alinhadas ao QSN - 2019, sempre relacionando teoria e prática, em um movimento dialógico e reflexivo.</vt:lpstr>
      <vt:lpstr>Apresentação do PowerPoint</vt:lpstr>
      <vt:lpstr>  Alfabetização e Letramento em nossa Rede...</vt:lpstr>
      <vt:lpstr> https://www.instagram.com/p/CQo14UlAK6M/?utm_medium=share_sheet Chapeuzinho Vermelho 1º ano  https://www.instagram.com/tv/CRzhdg_htvM/?utm_medium=share_sheet  Letras Móveis – sistema de apropriação da escrita – formação de palavras  https://www.instagram.com/p/CP8MjHJJfLo/?utm_medium=share_sheet  Poema concreto 4º ano  https://www.instagram.com/p/COOaMZJpwLg/?utm_medium=share_sheet  Regiões do Brasil – 4º ano - Interdisciplinaridade  </vt:lpstr>
      <vt:lpstr> Vídeo  "Alfabetização e a psicogênese"   https://youtu.be/-LZiYWd_ZsE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RELAÇÃO COM O QSN...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Meu aluno não está alfabetizado!  E agora?</dc:title>
  <cp:lastModifiedBy>Cida Albuquerque</cp:lastModifiedBy>
  <cp:revision>26</cp:revision>
  <dcterms:modified xsi:type="dcterms:W3CDTF">2021-08-12T15:54:27Z</dcterms:modified>
</cp:coreProperties>
</file>